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67" r:id="rId2"/>
    <p:sldId id="294" r:id="rId3"/>
    <p:sldId id="272" r:id="rId4"/>
    <p:sldId id="305" r:id="rId5"/>
    <p:sldId id="306" r:id="rId6"/>
    <p:sldId id="307" r:id="rId7"/>
    <p:sldId id="308" r:id="rId8"/>
    <p:sldId id="309" r:id="rId9"/>
    <p:sldId id="301" r:id="rId10"/>
    <p:sldId id="312" r:id="rId11"/>
    <p:sldId id="314" r:id="rId12"/>
    <p:sldId id="313" r:id="rId13"/>
    <p:sldId id="304" r:id="rId14"/>
    <p:sldId id="310" r:id="rId15"/>
    <p:sldId id="311" r:id="rId16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58" autoAdjust="0"/>
    <p:restoredTop sz="94660"/>
  </p:normalViewPr>
  <p:slideViewPr>
    <p:cSldViewPr>
      <p:cViewPr varScale="1">
        <p:scale>
          <a:sx n="117" d="100"/>
          <a:sy n="117" d="100"/>
        </p:scale>
        <p:origin x="146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4CB6A2-1796-2E4B-9604-E7BD9E8DDD8B}" type="datetimeFigureOut">
              <a:rPr lang="de-DE" smtClean="0"/>
              <a:t>26.02.20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6E545A-F6D3-1749-95FB-66F4575C344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08122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6E545A-F6D3-1749-95FB-66F4575C3446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27474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6E545A-F6D3-1749-95FB-66F4575C3446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285267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6E545A-F6D3-1749-95FB-66F4575C3446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79521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6E545A-F6D3-1749-95FB-66F4575C3446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0393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7601-2FB8-4879-AD2F-7E9FD83186D4}" type="datetimeFigureOut">
              <a:rPr lang="de-DE" smtClean="0"/>
              <a:t>26.02.20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3840B-DD7E-43AE-95E0-0E2CCE7AAC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5038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7601-2FB8-4879-AD2F-7E9FD83186D4}" type="datetimeFigureOut">
              <a:rPr lang="de-DE" smtClean="0"/>
              <a:t>26.02.20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3840B-DD7E-43AE-95E0-0E2CCE7AAC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52745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7601-2FB8-4879-AD2F-7E9FD83186D4}" type="datetimeFigureOut">
              <a:rPr lang="de-DE" smtClean="0"/>
              <a:t>26.02.20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3840B-DD7E-43AE-95E0-0E2CCE7AAC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25180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7601-2FB8-4879-AD2F-7E9FD83186D4}" type="datetimeFigureOut">
              <a:rPr lang="de-DE" smtClean="0"/>
              <a:t>26.02.20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3840B-DD7E-43AE-95E0-0E2CCE7AAC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37634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7601-2FB8-4879-AD2F-7E9FD83186D4}" type="datetimeFigureOut">
              <a:rPr lang="de-DE" smtClean="0"/>
              <a:t>26.02.20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3840B-DD7E-43AE-95E0-0E2CCE7AAC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06923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7601-2FB8-4879-AD2F-7E9FD83186D4}" type="datetimeFigureOut">
              <a:rPr lang="de-DE" smtClean="0"/>
              <a:t>26.02.20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3840B-DD7E-43AE-95E0-0E2CCE7AAC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65556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7601-2FB8-4879-AD2F-7E9FD83186D4}" type="datetimeFigureOut">
              <a:rPr lang="de-DE" smtClean="0"/>
              <a:t>26.02.20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3840B-DD7E-43AE-95E0-0E2CCE7AAC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73230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7601-2FB8-4879-AD2F-7E9FD83186D4}" type="datetimeFigureOut">
              <a:rPr lang="de-DE" smtClean="0"/>
              <a:t>26.02.20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3840B-DD7E-43AE-95E0-0E2CCE7AAC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82701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7601-2FB8-4879-AD2F-7E9FD83186D4}" type="datetimeFigureOut">
              <a:rPr lang="de-DE" smtClean="0"/>
              <a:t>26.02.20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3840B-DD7E-43AE-95E0-0E2CCE7AAC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05124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7601-2FB8-4879-AD2F-7E9FD83186D4}" type="datetimeFigureOut">
              <a:rPr lang="de-DE" smtClean="0"/>
              <a:t>26.02.20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3840B-DD7E-43AE-95E0-0E2CCE7AAC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22313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7601-2FB8-4879-AD2F-7E9FD83186D4}" type="datetimeFigureOut">
              <a:rPr lang="de-DE" smtClean="0"/>
              <a:t>26.02.20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3840B-DD7E-43AE-95E0-0E2CCE7AAC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79055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387601-2FB8-4879-AD2F-7E9FD83186D4}" type="datetimeFigureOut">
              <a:rPr lang="de-DE" smtClean="0"/>
              <a:t>26.02.20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33840B-DD7E-43AE-95E0-0E2CCE7AAC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47133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.png"/><Relationship Id="rId4" Type="http://schemas.openxmlformats.org/officeDocument/2006/relationships/image" Target="../media/image4.gif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11.png"/><Relationship Id="rId4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: abgeschrägt 13">
            <a:extLst>
              <a:ext uri="{FF2B5EF4-FFF2-40B4-BE49-F238E27FC236}">
                <a16:creationId xmlns:a16="http://schemas.microsoft.com/office/drawing/2014/main" id="{1A529E32-A8D5-4B9D-9DAC-0F90140F310D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1143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de-DE" sz="1350" dirty="0"/>
          </a:p>
        </p:txBody>
      </p:sp>
      <p:sp>
        <p:nvSpPr>
          <p:cNvPr id="15" name="Rechteck: abgerundete Ecken 14">
            <a:extLst>
              <a:ext uri="{FF2B5EF4-FFF2-40B4-BE49-F238E27FC236}">
                <a16:creationId xmlns:a16="http://schemas.microsoft.com/office/drawing/2014/main" id="{EA785178-EDB0-472F-93E3-69322DBEF146}"/>
              </a:ext>
            </a:extLst>
          </p:cNvPr>
          <p:cNvSpPr/>
          <p:nvPr/>
        </p:nvSpPr>
        <p:spPr>
          <a:xfrm>
            <a:off x="1475656" y="1592796"/>
            <a:ext cx="6192688" cy="3672408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6600" b="1" cap="all" dirty="0" err="1"/>
              <a:t>Calliope</a:t>
            </a:r>
            <a:r>
              <a:rPr lang="de-DE" sz="6600" b="1" cap="all" dirty="0"/>
              <a:t>-mini</a:t>
            </a:r>
          </a:p>
          <a:p>
            <a:pPr algn="ctr"/>
            <a:r>
              <a:rPr lang="de-DE" sz="6600" b="1" cap="all" dirty="0"/>
              <a:t>Grundlagen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0A6F2D3C-234A-6F45-95C1-7DDDC595E0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2953" y="6364968"/>
            <a:ext cx="1117600" cy="39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4256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: abgeschrägt 13">
            <a:extLst>
              <a:ext uri="{FF2B5EF4-FFF2-40B4-BE49-F238E27FC236}">
                <a16:creationId xmlns:a16="http://schemas.microsoft.com/office/drawing/2014/main" id="{1A529E32-A8D5-4B9D-9DAC-0F90140F310D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1143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de-DE" sz="1350" dirty="0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0C49D695-5962-406A-A224-23B688FC71D2}"/>
              </a:ext>
            </a:extLst>
          </p:cNvPr>
          <p:cNvSpPr/>
          <p:nvPr/>
        </p:nvSpPr>
        <p:spPr>
          <a:xfrm>
            <a:off x="337411" y="586121"/>
            <a:ext cx="2614409" cy="21602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350" dirty="0">
              <a:solidFill>
                <a:schemeClr val="tx1"/>
              </a:solidFill>
            </a:endParaRP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AED6BDF1-CE7B-43E9-8C48-38F3D60953D8}"/>
              </a:ext>
            </a:extLst>
          </p:cNvPr>
          <p:cNvSpPr/>
          <p:nvPr/>
        </p:nvSpPr>
        <p:spPr>
          <a:xfrm>
            <a:off x="3167844" y="1746962"/>
            <a:ext cx="5562618" cy="9694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de-DE" sz="900" dirty="0">
              <a:solidFill>
                <a:schemeClr val="tx1"/>
              </a:solidFill>
            </a:endParaRPr>
          </a:p>
          <a:p>
            <a:r>
              <a:rPr lang="de-DE" sz="1350" dirty="0">
                <a:solidFill>
                  <a:schemeClr val="tx1"/>
                </a:solidFill>
              </a:rPr>
              <a:t>Auf der Anzeige des </a:t>
            </a:r>
            <a:r>
              <a:rPr lang="de-DE" sz="1350" dirty="0" err="1">
                <a:solidFill>
                  <a:schemeClr val="tx1"/>
                </a:solidFill>
              </a:rPr>
              <a:t>Calliope</a:t>
            </a:r>
            <a:r>
              <a:rPr lang="de-DE" sz="1350" dirty="0">
                <a:solidFill>
                  <a:schemeClr val="tx1"/>
                </a:solidFill>
              </a:rPr>
              <a:t>-mini soll ein springender Punkt zu sehen sein.</a:t>
            </a:r>
          </a:p>
          <a:p>
            <a:r>
              <a:rPr lang="de-DE" sz="135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88B8EE7-A881-44E5-842E-6599FEE0614F}"/>
              </a:ext>
            </a:extLst>
          </p:cNvPr>
          <p:cNvSpPr/>
          <p:nvPr/>
        </p:nvSpPr>
        <p:spPr>
          <a:xfrm>
            <a:off x="3167844" y="581588"/>
            <a:ext cx="5562618" cy="8778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de-DE" sz="1350" dirty="0">
                <a:solidFill>
                  <a:schemeClr val="tx1"/>
                </a:solidFill>
              </a:rPr>
              <a:t>Gib </a:t>
            </a:r>
            <a:r>
              <a:rPr lang="de-DE" sz="1350" b="1" dirty="0">
                <a:solidFill>
                  <a:schemeClr val="tx1"/>
                </a:solidFill>
              </a:rPr>
              <a:t>lab.open-roberta.org </a:t>
            </a:r>
            <a:r>
              <a:rPr lang="de-DE" sz="1350" dirty="0">
                <a:solidFill>
                  <a:schemeClr val="tx1"/>
                </a:solidFill>
              </a:rPr>
              <a:t>in einen Browser ein → Dort kannst Du programmieren.</a:t>
            </a:r>
          </a:p>
        </p:txBody>
      </p:sp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CC645845-D414-4DE5-B9DE-191C0790DCF6}"/>
              </a:ext>
            </a:extLst>
          </p:cNvPr>
          <p:cNvSpPr/>
          <p:nvPr/>
        </p:nvSpPr>
        <p:spPr>
          <a:xfrm>
            <a:off x="7660102" y="451203"/>
            <a:ext cx="971033" cy="216024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350" b="1" dirty="0"/>
              <a:t>START</a:t>
            </a:r>
          </a:p>
        </p:txBody>
      </p:sp>
      <p:sp>
        <p:nvSpPr>
          <p:cNvPr id="9" name="Rechteck: abgerundete Ecken 8">
            <a:extLst>
              <a:ext uri="{FF2B5EF4-FFF2-40B4-BE49-F238E27FC236}">
                <a16:creationId xmlns:a16="http://schemas.microsoft.com/office/drawing/2014/main" id="{2F4B29EC-497C-4B10-BA29-226B3DACF26A}"/>
              </a:ext>
            </a:extLst>
          </p:cNvPr>
          <p:cNvSpPr/>
          <p:nvPr/>
        </p:nvSpPr>
        <p:spPr>
          <a:xfrm>
            <a:off x="7660101" y="1646788"/>
            <a:ext cx="971033" cy="216024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350" b="1" dirty="0"/>
              <a:t>ZIEL</a:t>
            </a:r>
          </a:p>
        </p:txBody>
      </p:sp>
      <p:sp>
        <p:nvSpPr>
          <p:cNvPr id="10" name="Rechteck: abgerundete Ecken 9">
            <a:extLst>
              <a:ext uri="{FF2B5EF4-FFF2-40B4-BE49-F238E27FC236}">
                <a16:creationId xmlns:a16="http://schemas.microsoft.com/office/drawing/2014/main" id="{0CDDA02E-11A8-40C4-9A83-AE0E94326C0B}"/>
              </a:ext>
            </a:extLst>
          </p:cNvPr>
          <p:cNvSpPr/>
          <p:nvPr/>
        </p:nvSpPr>
        <p:spPr>
          <a:xfrm>
            <a:off x="413538" y="457529"/>
            <a:ext cx="971033" cy="216024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350" b="1" dirty="0"/>
              <a:t>CALLIOPE</a:t>
            </a: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4E0DD4B9-230B-4A7D-A509-552A36CED6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586" y="1174221"/>
            <a:ext cx="1846214" cy="1378465"/>
          </a:xfrm>
          <a:prstGeom prst="rect">
            <a:avLst/>
          </a:prstGeom>
        </p:spPr>
      </p:pic>
      <p:sp>
        <p:nvSpPr>
          <p:cNvPr id="15" name="Rechteck: abgerundete Ecken 14">
            <a:extLst>
              <a:ext uri="{FF2B5EF4-FFF2-40B4-BE49-F238E27FC236}">
                <a16:creationId xmlns:a16="http://schemas.microsoft.com/office/drawing/2014/main" id="{EA785178-EDB0-472F-93E3-69322DBEF146}"/>
              </a:ext>
            </a:extLst>
          </p:cNvPr>
          <p:cNvSpPr/>
          <p:nvPr/>
        </p:nvSpPr>
        <p:spPr>
          <a:xfrm>
            <a:off x="2260008" y="158175"/>
            <a:ext cx="4914546" cy="216024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350" b="1" dirty="0"/>
              <a:t>DER SPRINGENDE PUNKT – ARBEITSBLATT 1 </a:t>
            </a:r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837532FA-F684-4FD8-83DD-BE87C7FB0ADB}"/>
              </a:ext>
            </a:extLst>
          </p:cNvPr>
          <p:cNvSpPr/>
          <p:nvPr/>
        </p:nvSpPr>
        <p:spPr>
          <a:xfrm>
            <a:off x="337411" y="3046443"/>
            <a:ext cx="4018565" cy="32254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r>
              <a:rPr lang="de-DE" sz="1350" dirty="0">
                <a:solidFill>
                  <a:schemeClr val="tx1"/>
                </a:solidFill>
              </a:rPr>
              <a:t>Melde Dich bei </a:t>
            </a:r>
            <a:r>
              <a:rPr lang="de-DE" sz="1350" dirty="0" err="1">
                <a:solidFill>
                  <a:schemeClr val="tx1"/>
                </a:solidFill>
              </a:rPr>
              <a:t>lab.open-roberta.org</a:t>
            </a:r>
            <a:r>
              <a:rPr lang="de-DE" sz="1350" dirty="0">
                <a:solidFill>
                  <a:schemeClr val="tx1"/>
                </a:solidFill>
              </a:rPr>
              <a:t> an. </a:t>
            </a:r>
          </a:p>
          <a:p>
            <a:pPr lvl="2"/>
            <a:endParaRPr lang="de-DE" sz="1350" dirty="0">
              <a:solidFill>
                <a:schemeClr val="tx1"/>
              </a:solidFill>
            </a:endParaRPr>
          </a:p>
          <a:p>
            <a:pPr lvl="1"/>
            <a:r>
              <a:rPr lang="de-DE" sz="1350" dirty="0">
                <a:solidFill>
                  <a:schemeClr val="tx1"/>
                </a:solidFill>
              </a:rPr>
              <a:t>Benutzername: </a:t>
            </a:r>
            <a:r>
              <a:rPr lang="de-DE" sz="1350" dirty="0" err="1">
                <a:solidFill>
                  <a:schemeClr val="tx1"/>
                </a:solidFill>
              </a:rPr>
              <a:t>evli</a:t>
            </a:r>
            <a:r>
              <a:rPr lang="de-DE" sz="1350" dirty="0">
                <a:solidFill>
                  <a:schemeClr val="tx1"/>
                </a:solidFill>
              </a:rPr>
              <a:t>-kurs-</a:t>
            </a:r>
            <a:r>
              <a:rPr lang="de-DE" sz="1350" b="1" i="1" dirty="0">
                <a:solidFill>
                  <a:schemeClr val="tx1"/>
                </a:solidFill>
              </a:rPr>
              <a:t>[</a:t>
            </a:r>
            <a:r>
              <a:rPr lang="de-DE" sz="1350" b="1" i="1" dirty="0" err="1">
                <a:solidFill>
                  <a:schemeClr val="tx1"/>
                </a:solidFill>
              </a:rPr>
              <a:t>DeinVorname</a:t>
            </a:r>
            <a:r>
              <a:rPr lang="de-DE" sz="1350" b="1" i="1" dirty="0">
                <a:solidFill>
                  <a:schemeClr val="tx1"/>
                </a:solidFill>
              </a:rPr>
              <a:t>]</a:t>
            </a:r>
          </a:p>
          <a:p>
            <a:pPr lvl="1"/>
            <a:r>
              <a:rPr lang="de-DE" sz="1350" dirty="0">
                <a:solidFill>
                  <a:schemeClr val="tx1"/>
                </a:solidFill>
              </a:rPr>
              <a:t>Passwort: </a:t>
            </a:r>
            <a:r>
              <a:rPr lang="de-DE" sz="1350" dirty="0" err="1">
                <a:solidFill>
                  <a:schemeClr val="tx1"/>
                </a:solidFill>
              </a:rPr>
              <a:t>evli</a:t>
            </a:r>
            <a:r>
              <a:rPr lang="de-DE" sz="1350" dirty="0">
                <a:solidFill>
                  <a:schemeClr val="tx1"/>
                </a:solidFill>
              </a:rPr>
              <a:t>-kurs</a:t>
            </a:r>
          </a:p>
          <a:p>
            <a:pPr lvl="1"/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de-DE" sz="1350" dirty="0">
                <a:solidFill>
                  <a:schemeClr val="tx1"/>
                </a:solidFill>
              </a:rPr>
              <a:t>Speichere das leere Programm unter dem Namen </a:t>
            </a:r>
            <a:r>
              <a:rPr lang="de-DE" sz="1350" dirty="0" err="1">
                <a:solidFill>
                  <a:schemeClr val="tx1"/>
                </a:solidFill>
              </a:rPr>
              <a:t>der_springende_punkt</a:t>
            </a:r>
            <a:endParaRPr lang="de-DE" sz="1350" dirty="0">
              <a:solidFill>
                <a:schemeClr val="tx1"/>
              </a:solidFill>
            </a:endParaRPr>
          </a:p>
        </p:txBody>
      </p:sp>
      <p:sp>
        <p:nvSpPr>
          <p:cNvPr id="30" name="Rechteck: abgerundete Ecken 29">
            <a:extLst>
              <a:ext uri="{FF2B5EF4-FFF2-40B4-BE49-F238E27FC236}">
                <a16:creationId xmlns:a16="http://schemas.microsoft.com/office/drawing/2014/main" id="{8198D3DE-DAAA-4E2D-B070-6A2B925E907F}"/>
              </a:ext>
            </a:extLst>
          </p:cNvPr>
          <p:cNvSpPr/>
          <p:nvPr/>
        </p:nvSpPr>
        <p:spPr>
          <a:xfrm>
            <a:off x="413538" y="2874953"/>
            <a:ext cx="1566175" cy="259311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350" b="1" dirty="0"/>
              <a:t>AUFGABE 1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EE47E7C7-BC28-1A42-80B5-97A6F69B01D6}"/>
              </a:ext>
            </a:extLst>
          </p:cNvPr>
          <p:cNvSpPr txBox="1"/>
          <p:nvPr/>
        </p:nvSpPr>
        <p:spPr>
          <a:xfrm>
            <a:off x="1475172" y="728604"/>
            <a:ext cx="74385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50" b="1" dirty="0"/>
              <a:t>Anzeige</a:t>
            </a:r>
          </a:p>
        </p:txBody>
      </p:sp>
      <p:cxnSp>
        <p:nvCxnSpPr>
          <p:cNvPr id="27" name="Gerade Verbindung mit Pfeil 26">
            <a:extLst>
              <a:ext uri="{FF2B5EF4-FFF2-40B4-BE49-F238E27FC236}">
                <a16:creationId xmlns:a16="http://schemas.microsoft.com/office/drawing/2014/main" id="{1B5C4141-CBF3-1D40-9785-B2A60B8E868A}"/>
              </a:ext>
            </a:extLst>
          </p:cNvPr>
          <p:cNvCxnSpPr>
            <a:cxnSpLocks/>
          </p:cNvCxnSpPr>
          <p:nvPr/>
        </p:nvCxnSpPr>
        <p:spPr>
          <a:xfrm flipH="1">
            <a:off x="1858547" y="1028686"/>
            <a:ext cx="5276" cy="637842"/>
          </a:xfrm>
          <a:prstGeom prst="straightConnector1">
            <a:avLst/>
          </a:prstGeom>
          <a:ln w="5080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7" name="Grafik 16">
            <a:extLst>
              <a:ext uri="{FF2B5EF4-FFF2-40B4-BE49-F238E27FC236}">
                <a16:creationId xmlns:a16="http://schemas.microsoft.com/office/drawing/2014/main" id="{E4FD0C52-3745-694A-B5D6-EA180968A7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2953" y="6364968"/>
            <a:ext cx="1117600" cy="393700"/>
          </a:xfrm>
          <a:prstGeom prst="rect">
            <a:avLst/>
          </a:prstGeom>
        </p:spPr>
      </p:pic>
      <p:sp>
        <p:nvSpPr>
          <p:cNvPr id="18" name="Rechteck 17">
            <a:extLst>
              <a:ext uri="{FF2B5EF4-FFF2-40B4-BE49-F238E27FC236}">
                <a16:creationId xmlns:a16="http://schemas.microsoft.com/office/drawing/2014/main" id="{4A8874DF-2C33-AD4C-922F-31A7ACFFA19B}"/>
              </a:ext>
            </a:extLst>
          </p:cNvPr>
          <p:cNvSpPr/>
          <p:nvPr/>
        </p:nvSpPr>
        <p:spPr>
          <a:xfrm>
            <a:off x="4693387" y="3046443"/>
            <a:ext cx="4018565" cy="322996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r>
              <a:rPr lang="de-DE" sz="1350" dirty="0">
                <a:solidFill>
                  <a:schemeClr val="tx1"/>
                </a:solidFill>
              </a:rPr>
              <a:t>Programmiere eine Folge von </a:t>
            </a:r>
            <a:r>
              <a:rPr lang="de-DE" sz="1350" b="1" dirty="0">
                <a:solidFill>
                  <a:schemeClr val="tx1"/>
                </a:solidFill>
              </a:rPr>
              <a:t>Zeige Bild </a:t>
            </a:r>
            <a:r>
              <a:rPr lang="de-DE" sz="1350" dirty="0">
                <a:solidFill>
                  <a:schemeClr val="tx1"/>
                </a:solidFill>
              </a:rPr>
              <a:t>Blöcken auf denen sich ein Punkt hüpfend bewegt.</a:t>
            </a: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r>
              <a:rPr lang="de-DE" sz="1350" dirty="0">
                <a:solidFill>
                  <a:schemeClr val="tx1"/>
                </a:solidFill>
              </a:rPr>
              <a:t>Erweitere dafür das folgende Programm: </a:t>
            </a:r>
          </a:p>
        </p:txBody>
      </p:sp>
      <p:sp>
        <p:nvSpPr>
          <p:cNvPr id="19" name="Rechteck: abgerundete Ecken 29">
            <a:extLst>
              <a:ext uri="{FF2B5EF4-FFF2-40B4-BE49-F238E27FC236}">
                <a16:creationId xmlns:a16="http://schemas.microsoft.com/office/drawing/2014/main" id="{4FBEAC7C-6CF3-8B4E-987D-C3C574F5BAD8}"/>
              </a:ext>
            </a:extLst>
          </p:cNvPr>
          <p:cNvSpPr/>
          <p:nvPr/>
        </p:nvSpPr>
        <p:spPr>
          <a:xfrm>
            <a:off x="7011122" y="2894752"/>
            <a:ext cx="1566175" cy="259311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350" b="1" dirty="0"/>
              <a:t>AUFGABE 2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C7199CB6-F92B-DA48-B497-1A4D6F24D5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4239782"/>
            <a:ext cx="2896897" cy="1848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9374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: abgeschrägt 13">
            <a:extLst>
              <a:ext uri="{FF2B5EF4-FFF2-40B4-BE49-F238E27FC236}">
                <a16:creationId xmlns:a16="http://schemas.microsoft.com/office/drawing/2014/main" id="{1A529E32-A8D5-4B9D-9DAC-0F90140F310D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1143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de-DE" sz="1350" dirty="0"/>
          </a:p>
        </p:txBody>
      </p:sp>
      <p:sp>
        <p:nvSpPr>
          <p:cNvPr id="15" name="Rechteck: abgerundete Ecken 14">
            <a:extLst>
              <a:ext uri="{FF2B5EF4-FFF2-40B4-BE49-F238E27FC236}">
                <a16:creationId xmlns:a16="http://schemas.microsoft.com/office/drawing/2014/main" id="{EA785178-EDB0-472F-93E3-69322DBEF146}"/>
              </a:ext>
            </a:extLst>
          </p:cNvPr>
          <p:cNvSpPr/>
          <p:nvPr/>
        </p:nvSpPr>
        <p:spPr>
          <a:xfrm>
            <a:off x="2260008" y="158175"/>
            <a:ext cx="4914546" cy="216024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350" b="1" dirty="0"/>
              <a:t>DER SPRINGENDE PUNKT – ARBEITSBLATT 2 </a:t>
            </a:r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837532FA-F684-4FD8-83DD-BE87C7FB0ADB}"/>
              </a:ext>
            </a:extLst>
          </p:cNvPr>
          <p:cNvSpPr/>
          <p:nvPr/>
        </p:nvSpPr>
        <p:spPr>
          <a:xfrm>
            <a:off x="323528" y="724824"/>
            <a:ext cx="4018565" cy="10479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de-DE" sz="1350" dirty="0">
                <a:solidFill>
                  <a:schemeClr val="tx1"/>
                </a:solidFill>
              </a:rPr>
              <a:t>Führe das Programm in der Simulation aus.</a:t>
            </a:r>
          </a:p>
        </p:txBody>
      </p:sp>
      <p:sp>
        <p:nvSpPr>
          <p:cNvPr id="30" name="Rechteck: abgerundete Ecken 29">
            <a:extLst>
              <a:ext uri="{FF2B5EF4-FFF2-40B4-BE49-F238E27FC236}">
                <a16:creationId xmlns:a16="http://schemas.microsoft.com/office/drawing/2014/main" id="{8198D3DE-DAAA-4E2D-B070-6A2B925E907F}"/>
              </a:ext>
            </a:extLst>
          </p:cNvPr>
          <p:cNvSpPr/>
          <p:nvPr/>
        </p:nvSpPr>
        <p:spPr>
          <a:xfrm>
            <a:off x="399655" y="553334"/>
            <a:ext cx="1566175" cy="259311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350" b="1" dirty="0"/>
              <a:t>AUFGABE 3</a:t>
            </a:r>
          </a:p>
        </p:txBody>
      </p:sp>
      <p:pic>
        <p:nvPicPr>
          <p:cNvPr id="17" name="Grafik 16">
            <a:extLst>
              <a:ext uri="{FF2B5EF4-FFF2-40B4-BE49-F238E27FC236}">
                <a16:creationId xmlns:a16="http://schemas.microsoft.com/office/drawing/2014/main" id="{E4FD0C52-3745-694A-B5D6-EA180968A7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2953" y="6364968"/>
            <a:ext cx="1117600" cy="393700"/>
          </a:xfrm>
          <a:prstGeom prst="rect">
            <a:avLst/>
          </a:prstGeom>
        </p:spPr>
      </p:pic>
      <p:sp>
        <p:nvSpPr>
          <p:cNvPr id="18" name="Rechteck 17">
            <a:extLst>
              <a:ext uri="{FF2B5EF4-FFF2-40B4-BE49-F238E27FC236}">
                <a16:creationId xmlns:a16="http://schemas.microsoft.com/office/drawing/2014/main" id="{4A8874DF-2C33-AD4C-922F-31A7ACFFA19B}"/>
              </a:ext>
            </a:extLst>
          </p:cNvPr>
          <p:cNvSpPr/>
          <p:nvPr/>
        </p:nvSpPr>
        <p:spPr>
          <a:xfrm>
            <a:off x="4679504" y="724825"/>
            <a:ext cx="4018565" cy="10479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r>
              <a:rPr lang="de-DE" sz="1350" dirty="0">
                <a:solidFill>
                  <a:schemeClr val="tx1"/>
                </a:solidFill>
              </a:rPr>
              <a:t>Übertrage das Programm auf den </a:t>
            </a:r>
            <a:r>
              <a:rPr lang="de-DE" sz="1350" dirty="0" err="1">
                <a:solidFill>
                  <a:schemeClr val="tx1"/>
                </a:solidFill>
              </a:rPr>
              <a:t>Calliope</a:t>
            </a:r>
            <a:r>
              <a:rPr lang="de-DE" sz="1350" dirty="0">
                <a:solidFill>
                  <a:schemeClr val="tx1"/>
                </a:solidFill>
              </a:rPr>
              <a:t>-mini</a:t>
            </a:r>
          </a:p>
          <a:p>
            <a:pPr marL="342900" indent="-342900">
              <a:buFontTx/>
              <a:buAutoNum type="arabicPeriod"/>
            </a:pPr>
            <a:r>
              <a:rPr lang="de-DE" sz="1350" dirty="0">
                <a:solidFill>
                  <a:schemeClr val="tx1"/>
                </a:solidFill>
              </a:rPr>
              <a:t>Führe das Programm auf dem </a:t>
            </a:r>
            <a:r>
              <a:rPr lang="de-DE" sz="1350" dirty="0" err="1">
                <a:solidFill>
                  <a:schemeClr val="tx1"/>
                </a:solidFill>
              </a:rPr>
              <a:t>Calliope</a:t>
            </a:r>
            <a:r>
              <a:rPr lang="de-DE" sz="1350" dirty="0">
                <a:solidFill>
                  <a:schemeClr val="tx1"/>
                </a:solidFill>
              </a:rPr>
              <a:t>-mini aus.</a:t>
            </a:r>
          </a:p>
        </p:txBody>
      </p:sp>
      <p:sp>
        <p:nvSpPr>
          <p:cNvPr id="19" name="Rechteck: abgerundete Ecken 29">
            <a:extLst>
              <a:ext uri="{FF2B5EF4-FFF2-40B4-BE49-F238E27FC236}">
                <a16:creationId xmlns:a16="http://schemas.microsoft.com/office/drawing/2014/main" id="{4FBEAC7C-6CF3-8B4E-987D-C3C574F5BAD8}"/>
              </a:ext>
            </a:extLst>
          </p:cNvPr>
          <p:cNvSpPr/>
          <p:nvPr/>
        </p:nvSpPr>
        <p:spPr>
          <a:xfrm>
            <a:off x="6997239" y="573133"/>
            <a:ext cx="1566175" cy="259311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350" b="1" dirty="0"/>
              <a:t>AUFGABE 4</a:t>
            </a: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2D46D6A0-835C-644A-920A-8850056622C3}"/>
              </a:ext>
            </a:extLst>
          </p:cNvPr>
          <p:cNvSpPr/>
          <p:nvPr/>
        </p:nvSpPr>
        <p:spPr>
          <a:xfrm>
            <a:off x="323528" y="3852868"/>
            <a:ext cx="8374541" cy="150477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de-DE" sz="1350" dirty="0">
                <a:solidFill>
                  <a:schemeClr val="tx1"/>
                </a:solidFill>
              </a:rPr>
              <a:t>Erweitere das Programm um weitere Bilder. </a:t>
            </a:r>
          </a:p>
          <a:p>
            <a:pPr marL="342900" indent="-342900">
              <a:buFont typeface="+mj-lt"/>
              <a:buAutoNum type="arabicPeriod"/>
            </a:pPr>
            <a:r>
              <a:rPr lang="de-DE" sz="1350" dirty="0">
                <a:solidFill>
                  <a:schemeClr val="tx1"/>
                </a:solidFill>
              </a:rPr>
              <a:t>Wie könnte ein Raketenstart aussehen?</a:t>
            </a:r>
          </a:p>
          <a:p>
            <a:pPr marL="342900" indent="-342900">
              <a:buFont typeface="+mj-lt"/>
              <a:buAutoNum type="arabicPeriod"/>
            </a:pPr>
            <a:r>
              <a:rPr lang="de-DE" sz="1350" dirty="0">
                <a:solidFill>
                  <a:schemeClr val="tx1"/>
                </a:solidFill>
              </a:rPr>
              <a:t>Wie könnte ein laufender Hund aussehen?</a:t>
            </a:r>
          </a:p>
          <a:p>
            <a:pPr marL="342900" indent="-342900">
              <a:buFont typeface="+mj-lt"/>
              <a:buAutoNum type="arabicPeriod"/>
            </a:pPr>
            <a:r>
              <a:rPr lang="de-DE" sz="1350" dirty="0">
                <a:solidFill>
                  <a:schemeClr val="tx1"/>
                </a:solidFill>
              </a:rPr>
              <a:t>Übertrage das Programm auf den </a:t>
            </a:r>
            <a:r>
              <a:rPr lang="de-DE" sz="1350" dirty="0" err="1">
                <a:solidFill>
                  <a:schemeClr val="tx1"/>
                </a:solidFill>
              </a:rPr>
              <a:t>Calliope</a:t>
            </a:r>
            <a:r>
              <a:rPr lang="de-DE" sz="1350" dirty="0">
                <a:solidFill>
                  <a:schemeClr val="tx1"/>
                </a:solidFill>
              </a:rPr>
              <a:t>-mini.</a:t>
            </a:r>
          </a:p>
          <a:p>
            <a:pPr marL="342900" indent="-342900">
              <a:buFont typeface="+mj-lt"/>
              <a:buAutoNum type="arabicPeriod"/>
            </a:pPr>
            <a:r>
              <a:rPr lang="de-DE" sz="1350" dirty="0">
                <a:solidFill>
                  <a:schemeClr val="tx1"/>
                </a:solidFill>
              </a:rPr>
              <a:t>Führe das Programm auf dem </a:t>
            </a:r>
            <a:r>
              <a:rPr lang="de-DE" sz="1350" dirty="0" err="1">
                <a:solidFill>
                  <a:schemeClr val="tx1"/>
                </a:solidFill>
              </a:rPr>
              <a:t>Calliope</a:t>
            </a:r>
            <a:r>
              <a:rPr lang="de-DE" sz="1350" dirty="0">
                <a:solidFill>
                  <a:schemeClr val="tx1"/>
                </a:solidFill>
              </a:rPr>
              <a:t>-mini aus.</a:t>
            </a:r>
          </a:p>
          <a:p>
            <a:endParaRPr lang="de-DE" sz="1350" dirty="0">
              <a:solidFill>
                <a:schemeClr val="tx1"/>
              </a:solidFill>
            </a:endParaRPr>
          </a:p>
        </p:txBody>
      </p:sp>
      <p:sp>
        <p:nvSpPr>
          <p:cNvPr id="21" name="Rechteck: abgerundete Ecken 29">
            <a:extLst>
              <a:ext uri="{FF2B5EF4-FFF2-40B4-BE49-F238E27FC236}">
                <a16:creationId xmlns:a16="http://schemas.microsoft.com/office/drawing/2014/main" id="{332256E6-3C0B-DF4D-8877-A33638CFA784}"/>
              </a:ext>
            </a:extLst>
          </p:cNvPr>
          <p:cNvSpPr/>
          <p:nvPr/>
        </p:nvSpPr>
        <p:spPr>
          <a:xfrm>
            <a:off x="395171" y="3731389"/>
            <a:ext cx="1566175" cy="259311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350" b="1" dirty="0"/>
              <a:t>ZUSATZAUFGABE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616157A-A3FC-E24C-99D7-ED67606018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134" y="4108172"/>
            <a:ext cx="2091432" cy="994167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35552E6B-9686-C043-9206-48D4DD3C40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198" y="4108173"/>
            <a:ext cx="2091433" cy="994167"/>
          </a:xfrm>
          <a:prstGeom prst="rect">
            <a:avLst/>
          </a:prstGeom>
        </p:spPr>
      </p:pic>
      <p:sp>
        <p:nvSpPr>
          <p:cNvPr id="25" name="Rechteck 24">
            <a:extLst>
              <a:ext uri="{FF2B5EF4-FFF2-40B4-BE49-F238E27FC236}">
                <a16:creationId xmlns:a16="http://schemas.microsoft.com/office/drawing/2014/main" id="{BE1367B8-3126-9846-B70B-EEEEBDC73693}"/>
              </a:ext>
            </a:extLst>
          </p:cNvPr>
          <p:cNvSpPr/>
          <p:nvPr/>
        </p:nvSpPr>
        <p:spPr>
          <a:xfrm>
            <a:off x="338555" y="2168859"/>
            <a:ext cx="8374541" cy="12961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de-DE" sz="1350" dirty="0">
                <a:solidFill>
                  <a:schemeClr val="tx1"/>
                </a:solidFill>
              </a:rPr>
              <a:t>Welche Wiederholungsschleife müsstest Du benutzen, damit sich Deine Bilder-Sequenz 10 mal wiederholt?</a:t>
            </a:r>
          </a:p>
          <a:p>
            <a:pPr marL="342900" indent="-342900">
              <a:buFont typeface="+mj-lt"/>
              <a:buAutoNum type="arabicPeriod"/>
            </a:pPr>
            <a:r>
              <a:rPr lang="de-DE" sz="1350" dirty="0">
                <a:solidFill>
                  <a:schemeClr val="tx1"/>
                </a:solidFill>
              </a:rPr>
              <a:t>Probiere die Wiederhole 10 mal Schleife in der Simulation aus.</a:t>
            </a:r>
          </a:p>
          <a:p>
            <a:pPr marL="342900" indent="-342900">
              <a:buFont typeface="+mj-lt"/>
              <a:buAutoNum type="arabicPeriod"/>
            </a:pPr>
            <a:r>
              <a:rPr lang="de-DE" sz="1350" dirty="0">
                <a:solidFill>
                  <a:schemeClr val="tx1"/>
                </a:solidFill>
              </a:rPr>
              <a:t>Übertrage das Programm auf den </a:t>
            </a:r>
            <a:r>
              <a:rPr lang="de-DE" sz="1350" dirty="0" err="1">
                <a:solidFill>
                  <a:schemeClr val="tx1"/>
                </a:solidFill>
              </a:rPr>
              <a:t>Calliope</a:t>
            </a:r>
            <a:r>
              <a:rPr lang="de-DE" sz="1350" dirty="0">
                <a:solidFill>
                  <a:schemeClr val="tx1"/>
                </a:solidFill>
              </a:rPr>
              <a:t>-mini.</a:t>
            </a:r>
          </a:p>
          <a:p>
            <a:pPr marL="342900" indent="-342900">
              <a:buFont typeface="+mj-lt"/>
              <a:buAutoNum type="arabicPeriod"/>
            </a:pPr>
            <a:r>
              <a:rPr lang="de-DE" sz="1350" dirty="0">
                <a:solidFill>
                  <a:schemeClr val="tx1"/>
                </a:solidFill>
              </a:rPr>
              <a:t>Wie oft wird die Bild-Sequenz wiederholt? </a:t>
            </a:r>
          </a:p>
        </p:txBody>
      </p:sp>
      <p:sp>
        <p:nvSpPr>
          <p:cNvPr id="26" name="Rechteck: abgerundete Ecken 29">
            <a:extLst>
              <a:ext uri="{FF2B5EF4-FFF2-40B4-BE49-F238E27FC236}">
                <a16:creationId xmlns:a16="http://schemas.microsoft.com/office/drawing/2014/main" id="{701CA6FA-C6C7-7A43-8AE4-CF64BD19CCDC}"/>
              </a:ext>
            </a:extLst>
          </p:cNvPr>
          <p:cNvSpPr/>
          <p:nvPr/>
        </p:nvSpPr>
        <p:spPr>
          <a:xfrm>
            <a:off x="395171" y="2040833"/>
            <a:ext cx="1566175" cy="259311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350" b="1" dirty="0"/>
              <a:t>AUFGABE 5</a:t>
            </a:r>
          </a:p>
        </p:txBody>
      </p:sp>
    </p:spTree>
    <p:extLst>
      <p:ext uri="{BB962C8B-B14F-4D97-AF65-F5344CB8AC3E}">
        <p14:creationId xmlns:p14="http://schemas.microsoft.com/office/powerpoint/2010/main" val="34858722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: abgeschrägt 13">
            <a:extLst>
              <a:ext uri="{FF2B5EF4-FFF2-40B4-BE49-F238E27FC236}">
                <a16:creationId xmlns:a16="http://schemas.microsoft.com/office/drawing/2014/main" id="{1A529E32-A8D5-4B9D-9DAC-0F90140F310D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1143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de-DE" sz="1350" dirty="0"/>
          </a:p>
        </p:txBody>
      </p:sp>
      <p:sp>
        <p:nvSpPr>
          <p:cNvPr id="15" name="Rechteck: abgerundete Ecken 14">
            <a:extLst>
              <a:ext uri="{FF2B5EF4-FFF2-40B4-BE49-F238E27FC236}">
                <a16:creationId xmlns:a16="http://schemas.microsoft.com/office/drawing/2014/main" id="{EA785178-EDB0-472F-93E3-69322DBEF146}"/>
              </a:ext>
            </a:extLst>
          </p:cNvPr>
          <p:cNvSpPr/>
          <p:nvPr/>
        </p:nvSpPr>
        <p:spPr>
          <a:xfrm>
            <a:off x="1475656" y="2060848"/>
            <a:ext cx="6192688" cy="3384376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6600" b="1" cap="all" dirty="0"/>
              <a:t>Sensoren</a:t>
            </a:r>
          </a:p>
          <a:p>
            <a:pPr algn="ctr"/>
            <a:r>
              <a:rPr lang="de-DE" sz="6600" b="1" cap="all" dirty="0"/>
              <a:t>Aktoren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0A6F2D3C-234A-6F45-95C1-7DDDC595E0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2953" y="6364968"/>
            <a:ext cx="1117600" cy="39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3728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: abgeschrägt 13">
            <a:extLst>
              <a:ext uri="{FF2B5EF4-FFF2-40B4-BE49-F238E27FC236}">
                <a16:creationId xmlns:a16="http://schemas.microsoft.com/office/drawing/2014/main" id="{1A529E32-A8D5-4B9D-9DAC-0F90140F310D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1143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de-DE" sz="1350" dirty="0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AED6BDF1-CE7B-43E9-8C48-38F3D60953D8}"/>
              </a:ext>
            </a:extLst>
          </p:cNvPr>
          <p:cNvSpPr/>
          <p:nvPr/>
        </p:nvSpPr>
        <p:spPr>
          <a:xfrm>
            <a:off x="339235" y="536701"/>
            <a:ext cx="8403683" cy="9694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de-DE" sz="700" dirty="0">
              <a:solidFill>
                <a:schemeClr val="tx1"/>
              </a:solidFill>
            </a:endParaRPr>
          </a:p>
          <a:p>
            <a:r>
              <a:rPr lang="de-DE" sz="1350" dirty="0">
                <a:solidFill>
                  <a:schemeClr val="tx1"/>
                </a:solidFill>
              </a:rPr>
              <a:t>Wir wollen den </a:t>
            </a:r>
            <a:r>
              <a:rPr lang="de-DE" sz="1350" dirty="0" err="1">
                <a:solidFill>
                  <a:schemeClr val="tx1"/>
                </a:solidFill>
              </a:rPr>
              <a:t>Calliope</a:t>
            </a:r>
            <a:r>
              <a:rPr lang="de-DE" sz="1350" dirty="0">
                <a:solidFill>
                  <a:schemeClr val="tx1"/>
                </a:solidFill>
              </a:rPr>
              <a:t> näher kennenlernen. Wir wollen erste Programme mit Sensoren und Aktoren erstellen.</a:t>
            </a:r>
          </a:p>
          <a:p>
            <a:r>
              <a:rPr lang="de-DE" sz="135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9" name="Rechteck: abgerundete Ecken 8">
            <a:extLst>
              <a:ext uri="{FF2B5EF4-FFF2-40B4-BE49-F238E27FC236}">
                <a16:creationId xmlns:a16="http://schemas.microsoft.com/office/drawing/2014/main" id="{2F4B29EC-497C-4B10-BA29-226B3DACF26A}"/>
              </a:ext>
            </a:extLst>
          </p:cNvPr>
          <p:cNvSpPr/>
          <p:nvPr/>
        </p:nvSpPr>
        <p:spPr>
          <a:xfrm>
            <a:off x="437541" y="428689"/>
            <a:ext cx="971033" cy="216024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350" b="1" dirty="0"/>
              <a:t>ZIEL</a:t>
            </a:r>
          </a:p>
        </p:txBody>
      </p:sp>
      <p:sp>
        <p:nvSpPr>
          <p:cNvPr id="15" name="Rechteck: abgerundete Ecken 14">
            <a:extLst>
              <a:ext uri="{FF2B5EF4-FFF2-40B4-BE49-F238E27FC236}">
                <a16:creationId xmlns:a16="http://schemas.microsoft.com/office/drawing/2014/main" id="{EA785178-EDB0-472F-93E3-69322DBEF146}"/>
              </a:ext>
            </a:extLst>
          </p:cNvPr>
          <p:cNvSpPr/>
          <p:nvPr/>
        </p:nvSpPr>
        <p:spPr>
          <a:xfrm>
            <a:off x="2260008" y="158175"/>
            <a:ext cx="4914546" cy="216024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350" b="1" dirty="0"/>
              <a:t>SENSOREN UND AKTOREN – ARBEITSBLATT 1 </a:t>
            </a:r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837532FA-F684-4FD8-83DD-BE87C7FB0ADB}"/>
              </a:ext>
            </a:extLst>
          </p:cNvPr>
          <p:cNvSpPr/>
          <p:nvPr/>
        </p:nvSpPr>
        <p:spPr>
          <a:xfrm>
            <a:off x="337411" y="1844824"/>
            <a:ext cx="8393051" cy="467778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de-DE" sz="1350" dirty="0">
              <a:solidFill>
                <a:schemeClr val="tx1"/>
              </a:solidFill>
            </a:endParaRPr>
          </a:p>
          <a:p>
            <a:endParaRPr lang="de-DE" sz="1350" dirty="0">
              <a:solidFill>
                <a:schemeClr val="tx1"/>
              </a:solidFill>
            </a:endParaRPr>
          </a:p>
          <a:p>
            <a:endParaRPr lang="de-DE" sz="1350" dirty="0">
              <a:solidFill>
                <a:schemeClr val="tx1"/>
              </a:solidFill>
            </a:endParaRPr>
          </a:p>
          <a:p>
            <a:endParaRPr lang="de-DE" sz="1350" dirty="0">
              <a:solidFill>
                <a:schemeClr val="tx1"/>
              </a:solidFill>
            </a:endParaRPr>
          </a:p>
        </p:txBody>
      </p:sp>
      <p:pic>
        <p:nvPicPr>
          <p:cNvPr id="26" name="Grafik 25">
            <a:extLst>
              <a:ext uri="{FF2B5EF4-FFF2-40B4-BE49-F238E27FC236}">
                <a16:creationId xmlns:a16="http://schemas.microsoft.com/office/drawing/2014/main" id="{F1329476-D7B2-014D-8DEB-5FB2E82B7A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2953" y="6364968"/>
            <a:ext cx="1117600" cy="393700"/>
          </a:xfrm>
          <a:prstGeom prst="rect">
            <a:avLst/>
          </a:prstGeom>
        </p:spPr>
      </p:pic>
      <p:pic>
        <p:nvPicPr>
          <p:cNvPr id="49" name="Grafik 48">
            <a:extLst>
              <a:ext uri="{FF2B5EF4-FFF2-40B4-BE49-F238E27FC236}">
                <a16:creationId xmlns:a16="http://schemas.microsoft.com/office/drawing/2014/main" id="{AB3B03AB-03E0-AD4A-95E4-44FE2E2530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5017" y="2979987"/>
            <a:ext cx="4815571" cy="3595518"/>
          </a:xfrm>
          <a:prstGeom prst="rect">
            <a:avLst/>
          </a:prstGeom>
        </p:spPr>
      </p:pic>
      <p:sp>
        <p:nvSpPr>
          <p:cNvPr id="50" name="Textfeld 49">
            <a:extLst>
              <a:ext uri="{FF2B5EF4-FFF2-40B4-BE49-F238E27FC236}">
                <a16:creationId xmlns:a16="http://schemas.microsoft.com/office/drawing/2014/main" id="{9C2043E4-1C3E-8840-9875-C0CFB79FFC99}"/>
              </a:ext>
            </a:extLst>
          </p:cNvPr>
          <p:cNvSpPr txBox="1"/>
          <p:nvPr/>
        </p:nvSpPr>
        <p:spPr>
          <a:xfrm>
            <a:off x="3605683" y="2639514"/>
            <a:ext cx="187078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350" b="1" dirty="0"/>
              <a:t>5*5 LED Anzeige</a:t>
            </a:r>
          </a:p>
        </p:txBody>
      </p:sp>
      <p:sp>
        <p:nvSpPr>
          <p:cNvPr id="52" name="Textfeld 51">
            <a:extLst>
              <a:ext uri="{FF2B5EF4-FFF2-40B4-BE49-F238E27FC236}">
                <a16:creationId xmlns:a16="http://schemas.microsoft.com/office/drawing/2014/main" id="{717079D9-A022-DE4C-94CF-664B44429CA9}"/>
              </a:ext>
            </a:extLst>
          </p:cNvPr>
          <p:cNvSpPr txBox="1"/>
          <p:nvPr/>
        </p:nvSpPr>
        <p:spPr>
          <a:xfrm>
            <a:off x="6314243" y="3598893"/>
            <a:ext cx="99138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350" b="1" dirty="0"/>
              <a:t>TASTE-B</a:t>
            </a:r>
          </a:p>
        </p:txBody>
      </p:sp>
      <p:sp>
        <p:nvSpPr>
          <p:cNvPr id="53" name="Textfeld 52">
            <a:extLst>
              <a:ext uri="{FF2B5EF4-FFF2-40B4-BE49-F238E27FC236}">
                <a16:creationId xmlns:a16="http://schemas.microsoft.com/office/drawing/2014/main" id="{AA266DC2-3652-2F49-B196-303440E94CA8}"/>
              </a:ext>
            </a:extLst>
          </p:cNvPr>
          <p:cNvSpPr txBox="1"/>
          <p:nvPr/>
        </p:nvSpPr>
        <p:spPr>
          <a:xfrm>
            <a:off x="1682174" y="2650051"/>
            <a:ext cx="99138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350" b="1" dirty="0"/>
              <a:t>TASTE-A</a:t>
            </a:r>
          </a:p>
        </p:txBody>
      </p:sp>
      <p:cxnSp>
        <p:nvCxnSpPr>
          <p:cNvPr id="54" name="Gerade Verbindung mit Pfeil 53">
            <a:extLst>
              <a:ext uri="{FF2B5EF4-FFF2-40B4-BE49-F238E27FC236}">
                <a16:creationId xmlns:a16="http://schemas.microsoft.com/office/drawing/2014/main" id="{7B2D4036-B9DC-0F45-AF5C-2901FBC8A3A5}"/>
              </a:ext>
            </a:extLst>
          </p:cNvPr>
          <p:cNvCxnSpPr>
            <a:cxnSpLocks/>
          </p:cNvCxnSpPr>
          <p:nvPr/>
        </p:nvCxnSpPr>
        <p:spPr>
          <a:xfrm>
            <a:off x="2280764" y="2979987"/>
            <a:ext cx="1115947" cy="978024"/>
          </a:xfrm>
          <a:prstGeom prst="straightConnector1">
            <a:avLst/>
          </a:prstGeom>
          <a:ln w="5080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5" name="Textfeld 54">
            <a:extLst>
              <a:ext uri="{FF2B5EF4-FFF2-40B4-BE49-F238E27FC236}">
                <a16:creationId xmlns:a16="http://schemas.microsoft.com/office/drawing/2014/main" id="{1C129696-D48B-D34F-993A-ED59417D7CCB}"/>
              </a:ext>
            </a:extLst>
          </p:cNvPr>
          <p:cNvSpPr txBox="1"/>
          <p:nvPr/>
        </p:nvSpPr>
        <p:spPr>
          <a:xfrm>
            <a:off x="735253" y="3731669"/>
            <a:ext cx="133544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350" b="1" dirty="0"/>
              <a:t>LAGESENSOR</a:t>
            </a:r>
          </a:p>
        </p:txBody>
      </p:sp>
      <p:cxnSp>
        <p:nvCxnSpPr>
          <p:cNvPr id="56" name="Gerade Verbindung mit Pfeil 55">
            <a:extLst>
              <a:ext uri="{FF2B5EF4-FFF2-40B4-BE49-F238E27FC236}">
                <a16:creationId xmlns:a16="http://schemas.microsoft.com/office/drawing/2014/main" id="{9F6879F4-2C4B-5C46-9B65-CA6EE327986E}"/>
              </a:ext>
            </a:extLst>
          </p:cNvPr>
          <p:cNvCxnSpPr>
            <a:cxnSpLocks/>
          </p:cNvCxnSpPr>
          <p:nvPr/>
        </p:nvCxnSpPr>
        <p:spPr>
          <a:xfrm>
            <a:off x="1946508" y="3978820"/>
            <a:ext cx="1697448" cy="589617"/>
          </a:xfrm>
          <a:prstGeom prst="straightConnector1">
            <a:avLst/>
          </a:prstGeom>
          <a:ln w="5080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7" name="Textfeld 56">
            <a:extLst>
              <a:ext uri="{FF2B5EF4-FFF2-40B4-BE49-F238E27FC236}">
                <a16:creationId xmlns:a16="http://schemas.microsoft.com/office/drawing/2014/main" id="{B6B405F2-A871-A84D-8E91-18DFE9C71EC3}"/>
              </a:ext>
            </a:extLst>
          </p:cNvPr>
          <p:cNvSpPr txBox="1"/>
          <p:nvPr/>
        </p:nvSpPr>
        <p:spPr>
          <a:xfrm>
            <a:off x="1012855" y="5309082"/>
            <a:ext cx="179496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350" b="1" dirty="0"/>
              <a:t>TEMPERATURSENSOR</a:t>
            </a:r>
          </a:p>
        </p:txBody>
      </p:sp>
      <p:cxnSp>
        <p:nvCxnSpPr>
          <p:cNvPr id="58" name="Gerade Verbindung mit Pfeil 57">
            <a:extLst>
              <a:ext uri="{FF2B5EF4-FFF2-40B4-BE49-F238E27FC236}">
                <a16:creationId xmlns:a16="http://schemas.microsoft.com/office/drawing/2014/main" id="{A040A931-0019-2A4F-8ADB-28670B278C46}"/>
              </a:ext>
            </a:extLst>
          </p:cNvPr>
          <p:cNvCxnSpPr>
            <a:cxnSpLocks/>
          </p:cNvCxnSpPr>
          <p:nvPr/>
        </p:nvCxnSpPr>
        <p:spPr>
          <a:xfrm flipV="1">
            <a:off x="2897077" y="5207862"/>
            <a:ext cx="1043656" cy="116174"/>
          </a:xfrm>
          <a:prstGeom prst="straightConnector1">
            <a:avLst/>
          </a:prstGeom>
          <a:ln w="5080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7" name="Gerade Verbindung mit Pfeil 66">
            <a:extLst>
              <a:ext uri="{FF2B5EF4-FFF2-40B4-BE49-F238E27FC236}">
                <a16:creationId xmlns:a16="http://schemas.microsoft.com/office/drawing/2014/main" id="{CBD4C353-9B8A-F54E-B4C3-5E68F8FF2876}"/>
              </a:ext>
            </a:extLst>
          </p:cNvPr>
          <p:cNvCxnSpPr>
            <a:cxnSpLocks/>
          </p:cNvCxnSpPr>
          <p:nvPr/>
        </p:nvCxnSpPr>
        <p:spPr>
          <a:xfrm flipH="1" flipV="1">
            <a:off x="4572000" y="5140404"/>
            <a:ext cx="1620432" cy="596524"/>
          </a:xfrm>
          <a:prstGeom prst="straightConnector1">
            <a:avLst/>
          </a:prstGeom>
          <a:ln w="5080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1" name="Textfeld 70">
            <a:extLst>
              <a:ext uri="{FF2B5EF4-FFF2-40B4-BE49-F238E27FC236}">
                <a16:creationId xmlns:a16="http://schemas.microsoft.com/office/drawing/2014/main" id="{5A92D3A8-98AB-0343-87D0-01A167CBEC40}"/>
              </a:ext>
            </a:extLst>
          </p:cNvPr>
          <p:cNvSpPr txBox="1"/>
          <p:nvPr/>
        </p:nvSpPr>
        <p:spPr>
          <a:xfrm>
            <a:off x="6172903" y="5601156"/>
            <a:ext cx="99138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350" b="1" dirty="0"/>
              <a:t>FARB-LED</a:t>
            </a:r>
          </a:p>
        </p:txBody>
      </p:sp>
      <p:cxnSp>
        <p:nvCxnSpPr>
          <p:cNvPr id="72" name="Gerade Verbindung mit Pfeil 71">
            <a:extLst>
              <a:ext uri="{FF2B5EF4-FFF2-40B4-BE49-F238E27FC236}">
                <a16:creationId xmlns:a16="http://schemas.microsoft.com/office/drawing/2014/main" id="{A8FE10F7-F849-3346-8EDC-63DDEFD55838}"/>
              </a:ext>
            </a:extLst>
          </p:cNvPr>
          <p:cNvCxnSpPr>
            <a:cxnSpLocks/>
          </p:cNvCxnSpPr>
          <p:nvPr/>
        </p:nvCxnSpPr>
        <p:spPr>
          <a:xfrm flipH="1">
            <a:off x="5611734" y="3751620"/>
            <a:ext cx="653897" cy="253621"/>
          </a:xfrm>
          <a:prstGeom prst="straightConnector1">
            <a:avLst/>
          </a:prstGeom>
          <a:ln w="5080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5" name="Gerade Verbindung mit Pfeil 74">
            <a:extLst>
              <a:ext uri="{FF2B5EF4-FFF2-40B4-BE49-F238E27FC236}">
                <a16:creationId xmlns:a16="http://schemas.microsoft.com/office/drawing/2014/main" id="{44936D5E-E0FE-1142-BA7A-2AD7D598A798}"/>
              </a:ext>
            </a:extLst>
          </p:cNvPr>
          <p:cNvCxnSpPr>
            <a:cxnSpLocks/>
          </p:cNvCxnSpPr>
          <p:nvPr/>
        </p:nvCxnSpPr>
        <p:spPr>
          <a:xfrm flipH="1">
            <a:off x="5727189" y="4670120"/>
            <a:ext cx="1082746" cy="309932"/>
          </a:xfrm>
          <a:prstGeom prst="straightConnector1">
            <a:avLst/>
          </a:prstGeom>
          <a:ln w="5080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6" name="Textfeld 75">
            <a:extLst>
              <a:ext uri="{FF2B5EF4-FFF2-40B4-BE49-F238E27FC236}">
                <a16:creationId xmlns:a16="http://schemas.microsoft.com/office/drawing/2014/main" id="{9DA62086-B7A3-FA4A-94E0-AF1E2DF34945}"/>
              </a:ext>
            </a:extLst>
          </p:cNvPr>
          <p:cNvSpPr txBox="1"/>
          <p:nvPr/>
        </p:nvSpPr>
        <p:spPr>
          <a:xfrm>
            <a:off x="6642733" y="4526257"/>
            <a:ext cx="159753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350" b="1" dirty="0"/>
              <a:t>LAUTSPRECHER</a:t>
            </a:r>
          </a:p>
        </p:txBody>
      </p:sp>
      <p:pic>
        <p:nvPicPr>
          <p:cNvPr id="83" name="Grafik 82">
            <a:extLst>
              <a:ext uri="{FF2B5EF4-FFF2-40B4-BE49-F238E27FC236}">
                <a16:creationId xmlns:a16="http://schemas.microsoft.com/office/drawing/2014/main" id="{4138E120-30A9-5640-B493-A4A180485B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8770" y="4005241"/>
            <a:ext cx="342900" cy="279400"/>
          </a:xfrm>
          <a:prstGeom prst="rect">
            <a:avLst/>
          </a:prstGeom>
        </p:spPr>
      </p:pic>
      <p:cxnSp>
        <p:nvCxnSpPr>
          <p:cNvPr id="84" name="Gerade Verbindung mit Pfeil 83">
            <a:extLst>
              <a:ext uri="{FF2B5EF4-FFF2-40B4-BE49-F238E27FC236}">
                <a16:creationId xmlns:a16="http://schemas.microsoft.com/office/drawing/2014/main" id="{C14C4806-7C3A-B44E-BF86-3FA4FEA740D0}"/>
              </a:ext>
            </a:extLst>
          </p:cNvPr>
          <p:cNvCxnSpPr>
            <a:cxnSpLocks/>
          </p:cNvCxnSpPr>
          <p:nvPr/>
        </p:nvCxnSpPr>
        <p:spPr>
          <a:xfrm flipH="1">
            <a:off x="5260959" y="2894509"/>
            <a:ext cx="940919" cy="1277567"/>
          </a:xfrm>
          <a:prstGeom prst="straightConnector1">
            <a:avLst/>
          </a:prstGeom>
          <a:ln w="5080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86" name="Textfeld 85">
            <a:extLst>
              <a:ext uri="{FF2B5EF4-FFF2-40B4-BE49-F238E27FC236}">
                <a16:creationId xmlns:a16="http://schemas.microsoft.com/office/drawing/2014/main" id="{21310BBD-2EC8-DD48-887C-4E4FF787597D}"/>
              </a:ext>
            </a:extLst>
          </p:cNvPr>
          <p:cNvSpPr txBox="1"/>
          <p:nvPr/>
        </p:nvSpPr>
        <p:spPr>
          <a:xfrm>
            <a:off x="6169162" y="2594524"/>
            <a:ext cx="99138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350" b="1" dirty="0"/>
              <a:t>MIKROFON</a:t>
            </a:r>
          </a:p>
        </p:txBody>
      </p:sp>
      <p:pic>
        <p:nvPicPr>
          <p:cNvPr id="92" name="Grafik 91">
            <a:extLst>
              <a:ext uri="{FF2B5EF4-FFF2-40B4-BE49-F238E27FC236}">
                <a16:creationId xmlns:a16="http://schemas.microsoft.com/office/drawing/2014/main" id="{B26D2475-FDCC-1F42-BE9A-EB940BC074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93" b="87718"/>
          <a:stretch/>
        </p:blipFill>
        <p:spPr>
          <a:xfrm>
            <a:off x="5727189" y="5918783"/>
            <a:ext cx="2962872" cy="264330"/>
          </a:xfrm>
          <a:prstGeom prst="rect">
            <a:avLst/>
          </a:prstGeom>
        </p:spPr>
      </p:pic>
      <p:pic>
        <p:nvPicPr>
          <p:cNvPr id="98" name="Grafik 97">
            <a:extLst>
              <a:ext uri="{FF2B5EF4-FFF2-40B4-BE49-F238E27FC236}">
                <a16:creationId xmlns:a16="http://schemas.microsoft.com/office/drawing/2014/main" id="{0C25AB30-597B-D44E-88A3-ECF88099AC0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08" r="35172" b="47115"/>
          <a:stretch/>
        </p:blipFill>
        <p:spPr>
          <a:xfrm>
            <a:off x="6574948" y="4220503"/>
            <a:ext cx="2074117" cy="305494"/>
          </a:xfrm>
          <a:prstGeom prst="rect">
            <a:avLst/>
          </a:prstGeom>
        </p:spPr>
      </p:pic>
      <p:pic>
        <p:nvPicPr>
          <p:cNvPr id="99" name="Grafik 98">
            <a:extLst>
              <a:ext uri="{FF2B5EF4-FFF2-40B4-BE49-F238E27FC236}">
                <a16:creationId xmlns:a16="http://schemas.microsoft.com/office/drawing/2014/main" id="{9DF77047-45A1-3844-A022-AE7794CFD08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69" r="29337" b="59813"/>
          <a:stretch/>
        </p:blipFill>
        <p:spPr>
          <a:xfrm>
            <a:off x="3451911" y="1934085"/>
            <a:ext cx="2530740" cy="652403"/>
          </a:xfrm>
          <a:prstGeom prst="rect">
            <a:avLst/>
          </a:prstGeom>
        </p:spPr>
      </p:pic>
      <p:cxnSp>
        <p:nvCxnSpPr>
          <p:cNvPr id="51" name="Gerade Verbindung mit Pfeil 50">
            <a:extLst>
              <a:ext uri="{FF2B5EF4-FFF2-40B4-BE49-F238E27FC236}">
                <a16:creationId xmlns:a16="http://schemas.microsoft.com/office/drawing/2014/main" id="{2C49C080-E85A-5348-9D97-892BB86AA589}"/>
              </a:ext>
            </a:extLst>
          </p:cNvPr>
          <p:cNvCxnSpPr>
            <a:cxnSpLocks/>
          </p:cNvCxnSpPr>
          <p:nvPr/>
        </p:nvCxnSpPr>
        <p:spPr>
          <a:xfrm>
            <a:off x="4530877" y="3061448"/>
            <a:ext cx="0" cy="1218044"/>
          </a:xfrm>
          <a:prstGeom prst="straightConnector1">
            <a:avLst/>
          </a:prstGeom>
          <a:ln w="5080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06" name="Grafik 105">
            <a:extLst>
              <a:ext uri="{FF2B5EF4-FFF2-40B4-BE49-F238E27FC236}">
                <a16:creationId xmlns:a16="http://schemas.microsoft.com/office/drawing/2014/main" id="{00532694-A66D-764D-9D7B-5058F12B5FE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0" t="38390" r="9504" b="49509"/>
          <a:stretch/>
        </p:blipFill>
        <p:spPr>
          <a:xfrm>
            <a:off x="6262389" y="2312029"/>
            <a:ext cx="2160241" cy="264330"/>
          </a:xfrm>
          <a:prstGeom prst="rect">
            <a:avLst/>
          </a:prstGeom>
        </p:spPr>
      </p:pic>
      <p:pic>
        <p:nvPicPr>
          <p:cNvPr id="107" name="Grafik 106">
            <a:extLst>
              <a:ext uri="{FF2B5EF4-FFF2-40B4-BE49-F238E27FC236}">
                <a16:creationId xmlns:a16="http://schemas.microsoft.com/office/drawing/2014/main" id="{04C694CF-B685-1B4D-A945-7D20375BB3F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408" b="84615"/>
          <a:stretch/>
        </p:blipFill>
        <p:spPr>
          <a:xfrm>
            <a:off x="903179" y="2216784"/>
            <a:ext cx="1899774" cy="339850"/>
          </a:xfrm>
          <a:prstGeom prst="rect">
            <a:avLst/>
          </a:prstGeom>
        </p:spPr>
      </p:pic>
      <p:pic>
        <p:nvPicPr>
          <p:cNvPr id="125" name="Grafik 124">
            <a:extLst>
              <a:ext uri="{FF2B5EF4-FFF2-40B4-BE49-F238E27FC236}">
                <a16:creationId xmlns:a16="http://schemas.microsoft.com/office/drawing/2014/main" id="{30837B7F-0238-BD43-9096-E17F4A495DF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25" r="17978" b="60889"/>
          <a:stretch/>
        </p:blipFill>
        <p:spPr>
          <a:xfrm>
            <a:off x="437541" y="3443636"/>
            <a:ext cx="2093781" cy="288033"/>
          </a:xfrm>
          <a:prstGeom prst="rect">
            <a:avLst/>
          </a:prstGeom>
        </p:spPr>
      </p:pic>
      <p:pic>
        <p:nvPicPr>
          <p:cNvPr id="129" name="Grafik 128">
            <a:extLst>
              <a:ext uri="{FF2B5EF4-FFF2-40B4-BE49-F238E27FC236}">
                <a16:creationId xmlns:a16="http://schemas.microsoft.com/office/drawing/2014/main" id="{454FA18D-D5E5-2C4B-9606-70EA516A6E1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017" y="5625364"/>
            <a:ext cx="2554216" cy="322502"/>
          </a:xfrm>
          <a:prstGeom prst="rect">
            <a:avLst/>
          </a:prstGeom>
        </p:spPr>
      </p:pic>
      <p:pic>
        <p:nvPicPr>
          <p:cNvPr id="130" name="Grafik 129">
            <a:extLst>
              <a:ext uri="{FF2B5EF4-FFF2-40B4-BE49-F238E27FC236}">
                <a16:creationId xmlns:a16="http://schemas.microsoft.com/office/drawing/2014/main" id="{8885D358-9761-8641-B425-21979521ACA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19" r="28881" b="75514"/>
          <a:stretch/>
        </p:blipFill>
        <p:spPr>
          <a:xfrm>
            <a:off x="6425325" y="3230994"/>
            <a:ext cx="1815458" cy="281045"/>
          </a:xfrm>
          <a:prstGeom prst="rect">
            <a:avLst/>
          </a:prstGeom>
        </p:spPr>
      </p:pic>
      <p:sp>
        <p:nvSpPr>
          <p:cNvPr id="30" name="Rechteck: abgerundete Ecken 29">
            <a:extLst>
              <a:ext uri="{FF2B5EF4-FFF2-40B4-BE49-F238E27FC236}">
                <a16:creationId xmlns:a16="http://schemas.microsoft.com/office/drawing/2014/main" id="{8198D3DE-DAAA-4E2D-B070-6A2B925E907F}"/>
              </a:ext>
            </a:extLst>
          </p:cNvPr>
          <p:cNvSpPr/>
          <p:nvPr/>
        </p:nvSpPr>
        <p:spPr>
          <a:xfrm>
            <a:off x="437541" y="1715168"/>
            <a:ext cx="2622291" cy="27367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350" b="1" dirty="0">
                <a:solidFill>
                  <a:schemeClr val="accent6">
                    <a:lumMod val="75000"/>
                  </a:schemeClr>
                </a:solidFill>
              </a:rPr>
              <a:t>SENSOREN</a:t>
            </a:r>
            <a:r>
              <a:rPr lang="de-DE" sz="1350" b="1" dirty="0">
                <a:solidFill>
                  <a:srgbClr val="92D050"/>
                </a:solidFill>
              </a:rPr>
              <a:t> </a:t>
            </a:r>
            <a:r>
              <a:rPr lang="de-DE" sz="1350" b="1" dirty="0">
                <a:solidFill>
                  <a:schemeClr val="tx1"/>
                </a:solidFill>
              </a:rPr>
              <a:t>UND</a:t>
            </a:r>
            <a:r>
              <a:rPr lang="de-DE" sz="1350" b="1" dirty="0"/>
              <a:t> </a:t>
            </a:r>
            <a:r>
              <a:rPr lang="de-DE" sz="1350" b="1" dirty="0">
                <a:solidFill>
                  <a:schemeClr val="accent2"/>
                </a:solidFill>
              </a:rPr>
              <a:t>AKTOREN</a:t>
            </a:r>
          </a:p>
        </p:txBody>
      </p:sp>
    </p:spTree>
    <p:extLst>
      <p:ext uri="{BB962C8B-B14F-4D97-AF65-F5344CB8AC3E}">
        <p14:creationId xmlns:p14="http://schemas.microsoft.com/office/powerpoint/2010/main" val="33835952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: abgeschrägt 13">
            <a:extLst>
              <a:ext uri="{FF2B5EF4-FFF2-40B4-BE49-F238E27FC236}">
                <a16:creationId xmlns:a16="http://schemas.microsoft.com/office/drawing/2014/main" id="{1A529E32-A8D5-4B9D-9DAC-0F90140F310D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1143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de-DE" sz="1350" dirty="0"/>
          </a:p>
        </p:txBody>
      </p:sp>
      <p:sp>
        <p:nvSpPr>
          <p:cNvPr id="15" name="Rechteck: abgerundete Ecken 14">
            <a:extLst>
              <a:ext uri="{FF2B5EF4-FFF2-40B4-BE49-F238E27FC236}">
                <a16:creationId xmlns:a16="http://schemas.microsoft.com/office/drawing/2014/main" id="{EA785178-EDB0-472F-93E3-69322DBEF146}"/>
              </a:ext>
            </a:extLst>
          </p:cNvPr>
          <p:cNvSpPr/>
          <p:nvPr/>
        </p:nvSpPr>
        <p:spPr>
          <a:xfrm>
            <a:off x="2260008" y="158175"/>
            <a:ext cx="4914546" cy="216024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350" b="1" dirty="0"/>
              <a:t>SENSOREN UND AKTOREN – ARBEITSBLATT 2 </a:t>
            </a:r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837532FA-F684-4FD8-83DD-BE87C7FB0ADB}"/>
              </a:ext>
            </a:extLst>
          </p:cNvPr>
          <p:cNvSpPr/>
          <p:nvPr/>
        </p:nvSpPr>
        <p:spPr>
          <a:xfrm>
            <a:off x="375475" y="674586"/>
            <a:ext cx="4196526" cy="585075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r>
              <a:rPr lang="de-DE" sz="1350" dirty="0">
                <a:solidFill>
                  <a:schemeClr val="tx1"/>
                </a:solidFill>
              </a:rPr>
              <a:t>Führe das folgende Programm auf Deinem </a:t>
            </a:r>
            <a:r>
              <a:rPr lang="de-DE" sz="1350" dirty="0" err="1">
                <a:solidFill>
                  <a:schemeClr val="tx1"/>
                </a:solidFill>
              </a:rPr>
              <a:t>Calliope</a:t>
            </a:r>
            <a:r>
              <a:rPr lang="de-DE" sz="1350" dirty="0">
                <a:solidFill>
                  <a:schemeClr val="tx1"/>
                </a:solidFill>
              </a:rPr>
              <a:t>-mini aus.</a:t>
            </a: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r>
              <a:rPr lang="de-DE" sz="1350" dirty="0">
                <a:solidFill>
                  <a:schemeClr val="tx1"/>
                </a:solidFill>
              </a:rPr>
              <a:t>Was passiert, wenn Du die </a:t>
            </a:r>
            <a:r>
              <a:rPr lang="de-DE" sz="1350" b="1" dirty="0">
                <a:solidFill>
                  <a:schemeClr val="accent6">
                    <a:lumMod val="75000"/>
                  </a:schemeClr>
                </a:solidFill>
              </a:rPr>
              <a:t>Taste-A</a:t>
            </a:r>
            <a:r>
              <a:rPr lang="de-DE" sz="1350" dirty="0">
                <a:solidFill>
                  <a:schemeClr val="tx1"/>
                </a:solidFill>
              </a:rPr>
              <a:t> drückst?</a:t>
            </a:r>
          </a:p>
          <a:p>
            <a:r>
              <a:rPr lang="de-DE" sz="1350" dirty="0">
                <a:solidFill>
                  <a:schemeClr val="tx1"/>
                </a:solidFill>
              </a:rPr>
              <a:t>[ ] nichts    [ ] eine LED leuchtet    [ ] es piept</a:t>
            </a:r>
          </a:p>
          <a:p>
            <a:endParaRPr lang="de-DE" sz="1350" dirty="0">
              <a:solidFill>
                <a:schemeClr val="tx1"/>
              </a:solidFill>
            </a:endParaRPr>
          </a:p>
          <a:p>
            <a:r>
              <a:rPr lang="de-DE" sz="1350" dirty="0">
                <a:solidFill>
                  <a:schemeClr val="tx1"/>
                </a:solidFill>
              </a:rPr>
              <a:t>Was passiert, wenn Du die </a:t>
            </a:r>
            <a:r>
              <a:rPr lang="de-DE" sz="1350" b="1" dirty="0">
                <a:solidFill>
                  <a:schemeClr val="accent6">
                    <a:lumMod val="75000"/>
                  </a:schemeClr>
                </a:solidFill>
              </a:rPr>
              <a:t>Taste-B</a:t>
            </a:r>
            <a:r>
              <a:rPr lang="de-DE" sz="1350" dirty="0">
                <a:solidFill>
                  <a:schemeClr val="tx1"/>
                </a:solidFill>
              </a:rPr>
              <a:t> drückst?</a:t>
            </a:r>
          </a:p>
          <a:p>
            <a:r>
              <a:rPr lang="de-DE" sz="1350" dirty="0">
                <a:solidFill>
                  <a:schemeClr val="tx1"/>
                </a:solidFill>
              </a:rPr>
              <a:t>[ ] nichts    [ ] eine LED leuchtet    [ ] es piept</a:t>
            </a:r>
          </a:p>
          <a:p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lvl="1"/>
            <a:r>
              <a:rPr lang="de-DE" sz="135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30" name="Rechteck: abgerundete Ecken 29">
            <a:extLst>
              <a:ext uri="{FF2B5EF4-FFF2-40B4-BE49-F238E27FC236}">
                <a16:creationId xmlns:a16="http://schemas.microsoft.com/office/drawing/2014/main" id="{8198D3DE-DAAA-4E2D-B070-6A2B925E907F}"/>
              </a:ext>
            </a:extLst>
          </p:cNvPr>
          <p:cNvSpPr/>
          <p:nvPr/>
        </p:nvSpPr>
        <p:spPr>
          <a:xfrm>
            <a:off x="451601" y="503097"/>
            <a:ext cx="1566175" cy="259311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350" b="1" dirty="0"/>
              <a:t>AUFGABE 1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E0151D5B-4861-0441-AEF2-E24271569645}"/>
              </a:ext>
            </a:extLst>
          </p:cNvPr>
          <p:cNvSpPr/>
          <p:nvPr/>
        </p:nvSpPr>
        <p:spPr>
          <a:xfrm>
            <a:off x="4733245" y="674586"/>
            <a:ext cx="4196526" cy="585075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de-DE" sz="1350" dirty="0">
              <a:solidFill>
                <a:schemeClr val="tx1"/>
              </a:solidFill>
            </a:endParaRPr>
          </a:p>
          <a:p>
            <a:r>
              <a:rPr lang="de-DE" sz="1350" dirty="0">
                <a:solidFill>
                  <a:schemeClr val="tx1"/>
                </a:solidFill>
              </a:rPr>
              <a:t>Erweitere das Programm aus Aufgabe 1.</a:t>
            </a:r>
          </a:p>
          <a:p>
            <a:r>
              <a:rPr lang="de-DE" sz="1350" dirty="0">
                <a:solidFill>
                  <a:schemeClr val="tx1"/>
                </a:solidFill>
              </a:rPr>
              <a:t> </a:t>
            </a:r>
          </a:p>
          <a:p>
            <a:pPr marL="342900" indent="-342900">
              <a:buFontTx/>
              <a:buAutoNum type="arabicPeriod"/>
            </a:pPr>
            <a:r>
              <a:rPr lang="de-DE" sz="1350" dirty="0">
                <a:solidFill>
                  <a:schemeClr val="tx1"/>
                </a:solidFill>
              </a:rPr>
              <a:t>Wenn der </a:t>
            </a:r>
            <a:r>
              <a:rPr lang="de-DE" sz="1350" dirty="0" err="1">
                <a:solidFill>
                  <a:schemeClr val="tx1"/>
                </a:solidFill>
              </a:rPr>
              <a:t>Calliope</a:t>
            </a:r>
            <a:r>
              <a:rPr lang="de-DE" sz="1350" dirty="0">
                <a:solidFill>
                  <a:schemeClr val="tx1"/>
                </a:solidFill>
              </a:rPr>
              <a:t>-mini geschüttelt wird, dann piept er und zeigt eine grüne LED an.</a:t>
            </a:r>
          </a:p>
          <a:p>
            <a:endParaRPr lang="de-DE" sz="1350" dirty="0">
              <a:solidFill>
                <a:schemeClr val="tx1"/>
              </a:solidFill>
            </a:endParaRPr>
          </a:p>
          <a:p>
            <a:r>
              <a:rPr lang="de-DE" sz="1350" dirty="0">
                <a:solidFill>
                  <a:schemeClr val="tx1"/>
                </a:solidFill>
              </a:rPr>
              <a:t>Nutze dafür diese </a:t>
            </a:r>
            <a:r>
              <a:rPr lang="de-DE" sz="1350" b="1" dirty="0">
                <a:solidFill>
                  <a:schemeClr val="accent6">
                    <a:lumMod val="75000"/>
                  </a:schemeClr>
                </a:solidFill>
              </a:rPr>
              <a:t>Sensor-Funktion</a:t>
            </a:r>
          </a:p>
          <a:p>
            <a:endParaRPr lang="de-DE" sz="1350" dirty="0">
              <a:solidFill>
                <a:schemeClr val="tx1"/>
              </a:solidFill>
            </a:endParaRPr>
          </a:p>
          <a:p>
            <a:endParaRPr lang="de-DE" sz="1350" dirty="0">
              <a:solidFill>
                <a:schemeClr val="tx1"/>
              </a:solidFill>
            </a:endParaRPr>
          </a:p>
          <a:p>
            <a:endParaRPr lang="de-DE" sz="1350" dirty="0">
              <a:solidFill>
                <a:schemeClr val="tx1"/>
              </a:solidFill>
            </a:endParaRPr>
          </a:p>
          <a:p>
            <a:r>
              <a:rPr lang="de-DE" sz="1350" dirty="0">
                <a:solidFill>
                  <a:schemeClr val="tx1"/>
                </a:solidFill>
              </a:rPr>
              <a:t>und diese </a:t>
            </a:r>
            <a:r>
              <a:rPr lang="de-DE" sz="1350" b="1" dirty="0">
                <a:solidFill>
                  <a:schemeClr val="accent2"/>
                </a:solidFill>
              </a:rPr>
              <a:t>Aktor-Funktion</a:t>
            </a:r>
          </a:p>
          <a:p>
            <a:endParaRPr lang="de-DE" sz="1350" dirty="0">
              <a:solidFill>
                <a:schemeClr val="tx1"/>
              </a:solidFill>
            </a:endParaRPr>
          </a:p>
          <a:p>
            <a:endParaRPr lang="de-DE" sz="1350" dirty="0">
              <a:solidFill>
                <a:schemeClr val="tx1"/>
              </a:solidFill>
            </a:endParaRPr>
          </a:p>
          <a:p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 typeface="+mj-lt"/>
              <a:buAutoNum type="arabicPeriod" startAt="2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 typeface="+mj-lt"/>
              <a:buAutoNum type="arabicPeriod" startAt="2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 typeface="+mj-lt"/>
              <a:buAutoNum type="arabicPeriod" startAt="2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 typeface="+mj-lt"/>
              <a:buAutoNum type="arabicPeriod" startAt="2"/>
            </a:pPr>
            <a:r>
              <a:rPr lang="de-DE" sz="1350" dirty="0">
                <a:solidFill>
                  <a:schemeClr val="tx1"/>
                </a:solidFill>
              </a:rPr>
              <a:t>Wenn Du mit dem Finger schnipst, dann zeigt der </a:t>
            </a:r>
            <a:r>
              <a:rPr lang="de-DE" sz="1350" dirty="0" err="1">
                <a:solidFill>
                  <a:schemeClr val="tx1"/>
                </a:solidFill>
              </a:rPr>
              <a:t>Calliope</a:t>
            </a:r>
            <a:r>
              <a:rPr lang="de-DE" sz="1350" dirty="0">
                <a:solidFill>
                  <a:schemeClr val="tx1"/>
                </a:solidFill>
              </a:rPr>
              <a:t> mini ein Herz an.</a:t>
            </a:r>
          </a:p>
          <a:p>
            <a:endParaRPr lang="de-DE" sz="1350" dirty="0">
              <a:solidFill>
                <a:schemeClr val="tx1"/>
              </a:solidFill>
            </a:endParaRPr>
          </a:p>
          <a:p>
            <a:r>
              <a:rPr lang="de-DE" sz="1350" dirty="0">
                <a:solidFill>
                  <a:schemeClr val="tx1"/>
                </a:solidFill>
              </a:rPr>
              <a:t>Nutze dafür diese </a:t>
            </a:r>
            <a:r>
              <a:rPr lang="de-DE" sz="1350" b="1" dirty="0">
                <a:solidFill>
                  <a:schemeClr val="accent6">
                    <a:lumMod val="75000"/>
                  </a:schemeClr>
                </a:solidFill>
              </a:rPr>
              <a:t>Sensor-Funktion</a:t>
            </a:r>
          </a:p>
          <a:p>
            <a:endParaRPr lang="de-DE" sz="1350" dirty="0">
              <a:solidFill>
                <a:schemeClr val="tx1"/>
              </a:solidFill>
            </a:endParaRPr>
          </a:p>
          <a:p>
            <a:endParaRPr lang="de-DE" sz="1350" dirty="0">
              <a:solidFill>
                <a:schemeClr val="tx1"/>
              </a:solidFill>
            </a:endParaRPr>
          </a:p>
          <a:p>
            <a:endParaRPr lang="de-DE" sz="1350" dirty="0">
              <a:solidFill>
                <a:schemeClr val="tx1"/>
              </a:solidFill>
            </a:endParaRPr>
          </a:p>
          <a:p>
            <a:r>
              <a:rPr lang="de-DE" sz="1350" dirty="0">
                <a:solidFill>
                  <a:schemeClr val="tx1"/>
                </a:solidFill>
              </a:rPr>
              <a:t>und diese </a:t>
            </a:r>
            <a:r>
              <a:rPr lang="de-DE" sz="1350" b="1" dirty="0">
                <a:solidFill>
                  <a:schemeClr val="accent2"/>
                </a:solidFill>
              </a:rPr>
              <a:t>Aktor-Funktion</a:t>
            </a: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 startAt="3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 startAt="3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 startAt="3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 startAt="3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 startAt="3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 startAt="3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 startAt="3"/>
            </a:pPr>
            <a:endParaRPr lang="de-DE" sz="1350" dirty="0">
              <a:solidFill>
                <a:schemeClr val="tx1"/>
              </a:solidFill>
            </a:endParaRPr>
          </a:p>
          <a:p>
            <a:endParaRPr lang="de-DE" sz="1350" dirty="0">
              <a:solidFill>
                <a:schemeClr val="tx1"/>
              </a:solidFill>
            </a:endParaRPr>
          </a:p>
          <a:p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lvl="1"/>
            <a:r>
              <a:rPr lang="de-DE" sz="135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6" name="Rechteck: abgerundete Ecken 29">
            <a:extLst>
              <a:ext uri="{FF2B5EF4-FFF2-40B4-BE49-F238E27FC236}">
                <a16:creationId xmlns:a16="http://schemas.microsoft.com/office/drawing/2014/main" id="{A72A1313-A7AB-7C4A-AC2B-442A964FA8FF}"/>
              </a:ext>
            </a:extLst>
          </p:cNvPr>
          <p:cNvSpPr/>
          <p:nvPr/>
        </p:nvSpPr>
        <p:spPr>
          <a:xfrm>
            <a:off x="7253815" y="544930"/>
            <a:ext cx="1566175" cy="259311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350" b="1" dirty="0"/>
              <a:t>AUFGABE 2</a:t>
            </a:r>
          </a:p>
        </p:txBody>
      </p:sp>
      <p:pic>
        <p:nvPicPr>
          <p:cNvPr id="21" name="Grafik 20">
            <a:extLst>
              <a:ext uri="{FF2B5EF4-FFF2-40B4-BE49-F238E27FC236}">
                <a16:creationId xmlns:a16="http://schemas.microsoft.com/office/drawing/2014/main" id="{B041BA71-C67B-044C-974A-65D8DD2C7EF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25" r="17978" b="60889"/>
          <a:stretch/>
        </p:blipFill>
        <p:spPr>
          <a:xfrm>
            <a:off x="5292080" y="2234682"/>
            <a:ext cx="2093781" cy="288033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E0279244-8709-B742-AE68-233043CD2AD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" t="2056" r="-102" b="-79"/>
          <a:stretch/>
        </p:blipFill>
        <p:spPr>
          <a:xfrm>
            <a:off x="5292080" y="3068960"/>
            <a:ext cx="2887439" cy="734900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6DA85F4E-6C88-7F49-A96B-CF584F5470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9134" y="5083821"/>
            <a:ext cx="3181513" cy="393699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D83706AA-E94F-BB46-A453-190F9BC58A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9134" y="5912241"/>
            <a:ext cx="1437214" cy="542345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2A131B8F-8C6B-6443-9EA7-6ACC9FC0900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47552" y="6381902"/>
            <a:ext cx="1117600" cy="393700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80F01B17-1DC3-F24E-BD40-FF71AAD257C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92" y="1436994"/>
            <a:ext cx="3995701" cy="2411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0810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: abgeschrägt 13">
            <a:extLst>
              <a:ext uri="{FF2B5EF4-FFF2-40B4-BE49-F238E27FC236}">
                <a16:creationId xmlns:a16="http://schemas.microsoft.com/office/drawing/2014/main" id="{1A529E32-A8D5-4B9D-9DAC-0F90140F310D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1143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de-DE" sz="1350" dirty="0"/>
          </a:p>
        </p:txBody>
      </p:sp>
      <p:sp>
        <p:nvSpPr>
          <p:cNvPr id="15" name="Rechteck: abgerundete Ecken 14">
            <a:extLst>
              <a:ext uri="{FF2B5EF4-FFF2-40B4-BE49-F238E27FC236}">
                <a16:creationId xmlns:a16="http://schemas.microsoft.com/office/drawing/2014/main" id="{EA785178-EDB0-472F-93E3-69322DBEF146}"/>
              </a:ext>
            </a:extLst>
          </p:cNvPr>
          <p:cNvSpPr/>
          <p:nvPr/>
        </p:nvSpPr>
        <p:spPr>
          <a:xfrm>
            <a:off x="2260008" y="158175"/>
            <a:ext cx="4914546" cy="216024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350" b="1" dirty="0"/>
              <a:t>SENSOREN UND AKTOREN – ARBEITSBLATT 3 </a:t>
            </a:r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837532FA-F684-4FD8-83DD-BE87C7FB0ADB}"/>
              </a:ext>
            </a:extLst>
          </p:cNvPr>
          <p:cNvSpPr/>
          <p:nvPr/>
        </p:nvSpPr>
        <p:spPr>
          <a:xfrm>
            <a:off x="375474" y="674587"/>
            <a:ext cx="8517005" cy="13302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r>
              <a:rPr lang="de-DE" sz="1350" dirty="0">
                <a:solidFill>
                  <a:schemeClr val="tx1"/>
                </a:solidFill>
              </a:rPr>
              <a:t>Melde Dich bei </a:t>
            </a:r>
            <a:r>
              <a:rPr lang="de-DE" sz="1350" dirty="0" err="1">
                <a:solidFill>
                  <a:schemeClr val="tx1"/>
                </a:solidFill>
              </a:rPr>
              <a:t>lab.open-roberta.org</a:t>
            </a:r>
            <a:r>
              <a:rPr lang="de-DE" sz="1350" dirty="0">
                <a:solidFill>
                  <a:schemeClr val="tx1"/>
                </a:solidFill>
              </a:rPr>
              <a:t> an und speichere das Programm unter dem Namen </a:t>
            </a:r>
            <a:r>
              <a:rPr lang="de-DE" sz="1350" dirty="0" err="1">
                <a:solidFill>
                  <a:schemeClr val="tx1"/>
                </a:solidFill>
              </a:rPr>
              <a:t>Sensoren_Aktoren</a:t>
            </a:r>
            <a:r>
              <a:rPr lang="de-DE" sz="1350" dirty="0">
                <a:solidFill>
                  <a:schemeClr val="tx1"/>
                </a:solidFill>
              </a:rPr>
              <a:t>.</a:t>
            </a: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lvl="2"/>
            <a:r>
              <a:rPr lang="de-DE" sz="1350" dirty="0">
                <a:solidFill>
                  <a:schemeClr val="tx1"/>
                </a:solidFill>
              </a:rPr>
              <a:t>Benutzername: </a:t>
            </a:r>
            <a:r>
              <a:rPr lang="de-DE" sz="1350" dirty="0" err="1">
                <a:solidFill>
                  <a:schemeClr val="tx1"/>
                </a:solidFill>
              </a:rPr>
              <a:t>evli</a:t>
            </a:r>
            <a:r>
              <a:rPr lang="de-DE" sz="1350" dirty="0">
                <a:solidFill>
                  <a:schemeClr val="tx1"/>
                </a:solidFill>
              </a:rPr>
              <a:t>-kurs-</a:t>
            </a:r>
            <a:r>
              <a:rPr lang="de-DE" sz="1350" b="1" i="1" dirty="0">
                <a:solidFill>
                  <a:schemeClr val="tx1"/>
                </a:solidFill>
              </a:rPr>
              <a:t>[</a:t>
            </a:r>
            <a:r>
              <a:rPr lang="de-DE" sz="1350" b="1" i="1" dirty="0" err="1">
                <a:solidFill>
                  <a:schemeClr val="tx1"/>
                </a:solidFill>
              </a:rPr>
              <a:t>DeinVorname</a:t>
            </a:r>
            <a:r>
              <a:rPr lang="de-DE" sz="1350" b="1" i="1" dirty="0">
                <a:solidFill>
                  <a:schemeClr val="tx1"/>
                </a:solidFill>
              </a:rPr>
              <a:t>]</a:t>
            </a:r>
          </a:p>
          <a:p>
            <a:pPr lvl="2"/>
            <a:r>
              <a:rPr lang="de-DE" sz="1350" dirty="0">
                <a:solidFill>
                  <a:schemeClr val="tx1"/>
                </a:solidFill>
              </a:rPr>
              <a:t>Passwort: </a:t>
            </a:r>
            <a:r>
              <a:rPr lang="de-DE" sz="1350" dirty="0" err="1">
                <a:solidFill>
                  <a:schemeClr val="tx1"/>
                </a:solidFill>
              </a:rPr>
              <a:t>evli</a:t>
            </a:r>
            <a:r>
              <a:rPr lang="de-DE" sz="1350" dirty="0">
                <a:solidFill>
                  <a:schemeClr val="tx1"/>
                </a:solidFill>
              </a:rPr>
              <a:t>-kurs</a:t>
            </a: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endParaRPr lang="de-DE" sz="1350" dirty="0">
              <a:solidFill>
                <a:schemeClr val="tx1"/>
              </a:solidFill>
            </a:endParaRPr>
          </a:p>
          <a:p>
            <a:pPr lvl="1"/>
            <a:r>
              <a:rPr lang="de-DE" sz="135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30" name="Rechteck: abgerundete Ecken 29">
            <a:extLst>
              <a:ext uri="{FF2B5EF4-FFF2-40B4-BE49-F238E27FC236}">
                <a16:creationId xmlns:a16="http://schemas.microsoft.com/office/drawing/2014/main" id="{8198D3DE-DAAA-4E2D-B070-6A2B925E907F}"/>
              </a:ext>
            </a:extLst>
          </p:cNvPr>
          <p:cNvSpPr/>
          <p:nvPr/>
        </p:nvSpPr>
        <p:spPr>
          <a:xfrm>
            <a:off x="451601" y="503097"/>
            <a:ext cx="1566175" cy="259311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350" b="1" dirty="0"/>
              <a:t>AUFGABE 3</a:t>
            </a:r>
          </a:p>
        </p:txBody>
      </p:sp>
      <p:pic>
        <p:nvPicPr>
          <p:cNvPr id="20" name="Grafik 19">
            <a:extLst>
              <a:ext uri="{FF2B5EF4-FFF2-40B4-BE49-F238E27FC236}">
                <a16:creationId xmlns:a16="http://schemas.microsoft.com/office/drawing/2014/main" id="{2A131B8F-8C6B-6443-9EA7-6ACC9FC090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7552" y="6381902"/>
            <a:ext cx="1117600" cy="393700"/>
          </a:xfrm>
          <a:prstGeom prst="rect">
            <a:avLst/>
          </a:prstGeom>
        </p:spPr>
      </p:pic>
      <p:sp>
        <p:nvSpPr>
          <p:cNvPr id="17" name="Rechteck 16">
            <a:extLst>
              <a:ext uri="{FF2B5EF4-FFF2-40B4-BE49-F238E27FC236}">
                <a16:creationId xmlns:a16="http://schemas.microsoft.com/office/drawing/2014/main" id="{6E00ED69-15A4-C64A-BE61-011BB6010BD2}"/>
              </a:ext>
            </a:extLst>
          </p:cNvPr>
          <p:cNvSpPr/>
          <p:nvPr/>
        </p:nvSpPr>
        <p:spPr>
          <a:xfrm>
            <a:off x="375474" y="2402779"/>
            <a:ext cx="8517005" cy="234844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r>
              <a:rPr lang="de-DE" sz="1350" dirty="0">
                <a:solidFill>
                  <a:schemeClr val="tx1"/>
                </a:solidFill>
              </a:rPr>
              <a:t>Lass Dir weitere Möglichkeiten einfallen, wie der </a:t>
            </a:r>
            <a:r>
              <a:rPr lang="de-DE" sz="1350" dirty="0" err="1">
                <a:solidFill>
                  <a:schemeClr val="tx1"/>
                </a:solidFill>
              </a:rPr>
              <a:t>Calliope</a:t>
            </a:r>
            <a:r>
              <a:rPr lang="de-DE" sz="1350" dirty="0">
                <a:solidFill>
                  <a:schemeClr val="tx1"/>
                </a:solidFill>
              </a:rPr>
              <a:t>-mini reagieren kann. Kombiniere Aktoren miteinander. Wie könnten beispielsweise eine Alarmanlagen-Sirene oder ein Blinklicht programmiert werden?</a:t>
            </a: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endParaRPr lang="de-DE" sz="1350" dirty="0">
              <a:solidFill>
                <a:schemeClr val="tx1"/>
              </a:solidFill>
            </a:endParaRPr>
          </a:p>
          <a:p>
            <a:pPr lvl="1"/>
            <a:r>
              <a:rPr lang="de-DE" sz="135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8" name="Rechteck: abgerundete Ecken 29">
            <a:extLst>
              <a:ext uri="{FF2B5EF4-FFF2-40B4-BE49-F238E27FC236}">
                <a16:creationId xmlns:a16="http://schemas.microsoft.com/office/drawing/2014/main" id="{C0543C40-D827-E84C-BA21-4843938E18F8}"/>
              </a:ext>
            </a:extLst>
          </p:cNvPr>
          <p:cNvSpPr/>
          <p:nvPr/>
        </p:nvSpPr>
        <p:spPr>
          <a:xfrm>
            <a:off x="451601" y="2231289"/>
            <a:ext cx="1566175" cy="259311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350" b="1" dirty="0"/>
              <a:t>ZUSATZAUFGABE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55738231-674D-D54E-BF66-0F7A11D442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226" y="3290713"/>
            <a:ext cx="2451100" cy="660400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6094CC95-2561-C643-8145-FE6295086E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152" y="3290713"/>
            <a:ext cx="3581400" cy="93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328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472F23C2-93A0-4C2F-8CD4-04F4EFB90891}"/>
              </a:ext>
            </a:extLst>
          </p:cNvPr>
          <p:cNvSpPr/>
          <p:nvPr/>
        </p:nvSpPr>
        <p:spPr>
          <a:xfrm>
            <a:off x="382288" y="3429000"/>
            <a:ext cx="8379423" cy="31683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de-DE" sz="1350" dirty="0">
              <a:solidFill>
                <a:schemeClr val="tx1"/>
              </a:solidFill>
            </a:endParaRPr>
          </a:p>
          <a:p>
            <a:r>
              <a:rPr lang="de-DE" sz="1350" dirty="0">
                <a:solidFill>
                  <a:schemeClr val="tx1"/>
                </a:solidFill>
              </a:rPr>
              <a:t>Um die Programmierung mit Hilfe der Arbeitsblätter vornehmen zu können, sollten die Schüler über die folgenden grundlegenden Kenntnisse verfügen.</a:t>
            </a:r>
          </a:p>
          <a:p>
            <a:endParaRPr lang="de-DE" sz="1350" dirty="0">
              <a:solidFill>
                <a:schemeClr val="tx1"/>
              </a:solidFill>
            </a:endParaRPr>
          </a:p>
          <a:p>
            <a:pPr marL="285750" indent="-285750">
              <a:buFontTx/>
              <a:buChar char="-"/>
            </a:pPr>
            <a:r>
              <a:rPr lang="de-DE" sz="1350" dirty="0">
                <a:solidFill>
                  <a:schemeClr val="tx1"/>
                </a:solidFill>
              </a:rPr>
              <a:t>Elementarer Umgang mit Computer, Tastatur und Maus.</a:t>
            </a:r>
          </a:p>
          <a:p>
            <a:pPr marL="285750" indent="-285750">
              <a:buFontTx/>
              <a:buChar char="-"/>
            </a:pPr>
            <a:r>
              <a:rPr lang="de-DE" sz="1350" dirty="0">
                <a:solidFill>
                  <a:schemeClr val="tx1"/>
                </a:solidFill>
              </a:rPr>
              <a:t>Es sind keine Programmierkenntnisse nötig.</a:t>
            </a:r>
          </a:p>
          <a:p>
            <a:endParaRPr lang="de-DE" sz="1350" dirty="0">
              <a:solidFill>
                <a:schemeClr val="tx1"/>
              </a:solidFill>
            </a:endParaRPr>
          </a:p>
          <a:p>
            <a:r>
              <a:rPr lang="de-DE" sz="1350" dirty="0">
                <a:solidFill>
                  <a:schemeClr val="tx1"/>
                </a:solidFill>
              </a:rPr>
              <a:t>	</a:t>
            </a:r>
          </a:p>
          <a:p>
            <a:endParaRPr lang="de-DE" sz="1350" dirty="0">
              <a:solidFill>
                <a:schemeClr val="tx1"/>
              </a:solidFill>
            </a:endParaRPr>
          </a:p>
          <a:p>
            <a:endParaRPr lang="de-DE" sz="1350" dirty="0">
              <a:solidFill>
                <a:schemeClr val="tx1"/>
              </a:solidFill>
            </a:endParaRPr>
          </a:p>
          <a:p>
            <a:endParaRPr lang="de-DE" sz="1350" dirty="0">
              <a:solidFill>
                <a:schemeClr val="tx1"/>
              </a:solidFill>
            </a:endParaRPr>
          </a:p>
          <a:p>
            <a:endParaRPr lang="de-DE" sz="1350" dirty="0">
              <a:solidFill>
                <a:schemeClr val="tx1"/>
              </a:solidFill>
            </a:endParaRPr>
          </a:p>
          <a:p>
            <a:endParaRPr lang="de-DE" sz="1350" dirty="0">
              <a:solidFill>
                <a:schemeClr val="tx1"/>
              </a:solidFill>
            </a:endParaRPr>
          </a:p>
          <a:p>
            <a:endParaRPr lang="de-DE" sz="1350" dirty="0">
              <a:solidFill>
                <a:schemeClr val="tx1"/>
              </a:solidFill>
            </a:endParaRPr>
          </a:p>
          <a:p>
            <a:endParaRPr lang="de-DE" sz="1350" dirty="0">
              <a:solidFill>
                <a:schemeClr val="tx1"/>
              </a:solidFill>
            </a:endParaRPr>
          </a:p>
          <a:p>
            <a:endParaRPr lang="de-DE" sz="1350" dirty="0">
              <a:solidFill>
                <a:schemeClr val="tx1"/>
              </a:solidFill>
            </a:endParaRPr>
          </a:p>
          <a:p>
            <a:endParaRPr lang="de-DE" sz="1350" dirty="0">
              <a:solidFill>
                <a:schemeClr val="tx1"/>
              </a:solidFill>
            </a:endParaRPr>
          </a:p>
          <a:p>
            <a:endParaRPr lang="de-DE" sz="1350" dirty="0">
              <a:solidFill>
                <a:schemeClr val="tx1"/>
              </a:solidFill>
            </a:endParaRPr>
          </a:p>
          <a:p>
            <a:endParaRPr lang="de-DE" sz="1350" dirty="0">
              <a:solidFill>
                <a:schemeClr val="tx1"/>
              </a:solidFill>
            </a:endParaRPr>
          </a:p>
        </p:txBody>
      </p:sp>
      <p:sp>
        <p:nvSpPr>
          <p:cNvPr id="14" name="Rechteck: abgeschrägt 13">
            <a:extLst>
              <a:ext uri="{FF2B5EF4-FFF2-40B4-BE49-F238E27FC236}">
                <a16:creationId xmlns:a16="http://schemas.microsoft.com/office/drawing/2014/main" id="{1A529E32-A8D5-4B9D-9DAC-0F90140F310D}"/>
              </a:ext>
            </a:extLst>
          </p:cNvPr>
          <p:cNvSpPr/>
          <p:nvPr/>
        </p:nvSpPr>
        <p:spPr>
          <a:xfrm>
            <a:off x="0" y="3615"/>
            <a:ext cx="9144000" cy="6858000"/>
          </a:xfrm>
          <a:prstGeom prst="bevel">
            <a:avLst>
              <a:gd name="adj" fmla="val 1143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de-DE" sz="1350" dirty="0"/>
          </a:p>
        </p:txBody>
      </p:sp>
      <p:sp>
        <p:nvSpPr>
          <p:cNvPr id="11" name="Rechteck: abgerundete Ecken 10">
            <a:extLst>
              <a:ext uri="{FF2B5EF4-FFF2-40B4-BE49-F238E27FC236}">
                <a16:creationId xmlns:a16="http://schemas.microsoft.com/office/drawing/2014/main" id="{ED895ED5-E25B-4435-A3B7-8BB48723C2CA}"/>
              </a:ext>
            </a:extLst>
          </p:cNvPr>
          <p:cNvSpPr/>
          <p:nvPr/>
        </p:nvSpPr>
        <p:spPr>
          <a:xfrm>
            <a:off x="461517" y="3299344"/>
            <a:ext cx="1923631" cy="259311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350" b="1" dirty="0"/>
              <a:t>VORAUSSETZUNGEN</a:t>
            </a:r>
          </a:p>
        </p:txBody>
      </p:sp>
      <p:sp>
        <p:nvSpPr>
          <p:cNvPr id="15" name="Rechteck: abgerundete Ecken 14">
            <a:extLst>
              <a:ext uri="{FF2B5EF4-FFF2-40B4-BE49-F238E27FC236}">
                <a16:creationId xmlns:a16="http://schemas.microsoft.com/office/drawing/2014/main" id="{EA785178-EDB0-472F-93E3-69322DBEF146}"/>
              </a:ext>
            </a:extLst>
          </p:cNvPr>
          <p:cNvSpPr/>
          <p:nvPr/>
        </p:nvSpPr>
        <p:spPr>
          <a:xfrm>
            <a:off x="2260008" y="158175"/>
            <a:ext cx="4914546" cy="216024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350" b="1" dirty="0"/>
              <a:t>GRUNDLAGEN – ARBEITSBLATT 1 </a:t>
            </a:r>
          </a:p>
        </p:txBody>
      </p:sp>
      <p:pic>
        <p:nvPicPr>
          <p:cNvPr id="17" name="Grafik 16">
            <a:extLst>
              <a:ext uri="{FF2B5EF4-FFF2-40B4-BE49-F238E27FC236}">
                <a16:creationId xmlns:a16="http://schemas.microsoft.com/office/drawing/2014/main" id="{3C7AA47E-1A03-7949-8297-576BC84920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6376" y="6408367"/>
            <a:ext cx="1117600" cy="393700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78383B13-2A6D-FF4A-B506-B3AF241E64EB}"/>
              </a:ext>
            </a:extLst>
          </p:cNvPr>
          <p:cNvSpPr/>
          <p:nvPr/>
        </p:nvSpPr>
        <p:spPr>
          <a:xfrm>
            <a:off x="382288" y="691338"/>
            <a:ext cx="8379423" cy="20175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lvl="6"/>
            <a:endParaRPr lang="de-DE" sz="1350" dirty="0">
              <a:solidFill>
                <a:schemeClr val="tx1"/>
              </a:solidFill>
            </a:endParaRPr>
          </a:p>
          <a:p>
            <a:r>
              <a:rPr lang="de-DE" sz="1350" dirty="0">
                <a:solidFill>
                  <a:schemeClr val="tx1"/>
                </a:solidFill>
              </a:rPr>
              <a:t>Wir wollen den </a:t>
            </a:r>
            <a:r>
              <a:rPr lang="de-DE" sz="1350" dirty="0" err="1">
                <a:solidFill>
                  <a:schemeClr val="tx1"/>
                </a:solidFill>
              </a:rPr>
              <a:t>Calliope</a:t>
            </a:r>
            <a:r>
              <a:rPr lang="de-DE" sz="1350" dirty="0">
                <a:solidFill>
                  <a:schemeClr val="tx1"/>
                </a:solidFill>
              </a:rPr>
              <a:t>-mini kennenlernen und mit ihm programmieren. </a:t>
            </a:r>
          </a:p>
          <a:p>
            <a:endParaRPr lang="de-DE" sz="1350" dirty="0">
              <a:solidFill>
                <a:schemeClr val="tx1"/>
              </a:solidFill>
            </a:endParaRPr>
          </a:p>
          <a:p>
            <a:r>
              <a:rPr lang="de-DE" sz="1350" dirty="0">
                <a:solidFill>
                  <a:schemeClr val="tx1"/>
                </a:solidFill>
              </a:rPr>
              <a:t>In den ersten drei Terminen wollen wir:</a:t>
            </a:r>
          </a:p>
          <a:p>
            <a:pPr marL="342900" indent="-342900">
              <a:buAutoNum type="arabicPeriod"/>
            </a:pPr>
            <a:r>
              <a:rPr lang="de-DE" sz="1350" dirty="0">
                <a:solidFill>
                  <a:schemeClr val="tx1"/>
                </a:solidFill>
              </a:rPr>
              <a:t>ein Daumenkino basteln (Daumenkino)</a:t>
            </a:r>
          </a:p>
          <a:p>
            <a:pPr marL="342900" indent="-342900">
              <a:buAutoNum type="arabicPeriod"/>
            </a:pPr>
            <a:r>
              <a:rPr lang="de-DE" sz="1350" dirty="0">
                <a:solidFill>
                  <a:srgbClr val="FF0000"/>
                </a:solidFill>
              </a:rPr>
              <a:t>die NEPO Programmierumgebung kennenlernen (Springender Punkt)</a:t>
            </a:r>
          </a:p>
          <a:p>
            <a:pPr marL="342900" indent="-342900">
              <a:buAutoNum type="arabicPeriod"/>
            </a:pPr>
            <a:r>
              <a:rPr lang="de-DE" sz="1350" dirty="0">
                <a:solidFill>
                  <a:schemeClr val="tx1"/>
                </a:solidFill>
              </a:rPr>
              <a:t>Basissensoren und Aktoren des </a:t>
            </a:r>
            <a:r>
              <a:rPr lang="de-DE" sz="1350" dirty="0" err="1">
                <a:solidFill>
                  <a:schemeClr val="tx1"/>
                </a:solidFill>
              </a:rPr>
              <a:t>Calliope</a:t>
            </a:r>
            <a:r>
              <a:rPr lang="de-DE" sz="1350" dirty="0">
                <a:solidFill>
                  <a:schemeClr val="tx1"/>
                </a:solidFill>
              </a:rPr>
              <a:t>-mini kennenlernen (Sensoren und Aktoren)</a:t>
            </a:r>
          </a:p>
          <a:p>
            <a:endParaRPr lang="de-DE" sz="1350" dirty="0">
              <a:solidFill>
                <a:schemeClr val="tx1"/>
              </a:solidFill>
            </a:endParaRPr>
          </a:p>
          <a:p>
            <a:endParaRPr lang="de-DE" sz="1350" dirty="0">
              <a:solidFill>
                <a:schemeClr val="tx1"/>
              </a:solidFill>
            </a:endParaRPr>
          </a:p>
        </p:txBody>
      </p:sp>
      <p:sp>
        <p:nvSpPr>
          <p:cNvPr id="12" name="Rechteck: abgerundete Ecken 10">
            <a:extLst>
              <a:ext uri="{FF2B5EF4-FFF2-40B4-BE49-F238E27FC236}">
                <a16:creationId xmlns:a16="http://schemas.microsoft.com/office/drawing/2014/main" id="{C9DB0522-6DD7-6C4E-BE37-D043FB09E07D}"/>
              </a:ext>
            </a:extLst>
          </p:cNvPr>
          <p:cNvSpPr/>
          <p:nvPr/>
        </p:nvSpPr>
        <p:spPr>
          <a:xfrm>
            <a:off x="461517" y="548680"/>
            <a:ext cx="1923631" cy="259311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350" b="1" dirty="0"/>
              <a:t>ZIEL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FA6CB0B0-C8A3-7A47-80E5-D8761D4F066D}"/>
              </a:ext>
            </a:extLst>
          </p:cNvPr>
          <p:cNvSpPr txBox="1"/>
          <p:nvPr/>
        </p:nvSpPr>
        <p:spPr>
          <a:xfrm rot="2770195">
            <a:off x="6276648" y="992713"/>
            <a:ext cx="2951321" cy="830997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de-DE" sz="1200" b="1" dirty="0">
                <a:solidFill>
                  <a:srgbClr val="FF0000"/>
                </a:solidFill>
              </a:rPr>
              <a:t>WICHTIG</a:t>
            </a:r>
            <a:r>
              <a:rPr lang="de-DE" sz="1200" dirty="0">
                <a:solidFill>
                  <a:srgbClr val="FF0000"/>
                </a:solidFill>
              </a:rPr>
              <a:t>: Kursliste muss </a:t>
            </a:r>
            <a:r>
              <a:rPr lang="de-DE" sz="1200" b="1" dirty="0">
                <a:solidFill>
                  <a:srgbClr val="FF0000"/>
                </a:solidFill>
              </a:rPr>
              <a:t>VOR</a:t>
            </a:r>
            <a:r>
              <a:rPr lang="de-DE" sz="1200" dirty="0">
                <a:solidFill>
                  <a:srgbClr val="FF0000"/>
                </a:solidFill>
              </a:rPr>
              <a:t> dem 2. Termin</a:t>
            </a:r>
          </a:p>
          <a:p>
            <a:r>
              <a:rPr lang="de-DE" sz="1200" dirty="0">
                <a:solidFill>
                  <a:srgbClr val="FF0000"/>
                </a:solidFill>
              </a:rPr>
              <a:t>(springender Punkt) vorhanden sein, damit </a:t>
            </a:r>
          </a:p>
          <a:p>
            <a:r>
              <a:rPr lang="de-DE" sz="1200" dirty="0">
                <a:solidFill>
                  <a:srgbClr val="FF0000"/>
                </a:solidFill>
              </a:rPr>
              <a:t>die Schüler-Accounts angelegt werden </a:t>
            </a:r>
          </a:p>
          <a:p>
            <a:r>
              <a:rPr lang="de-DE" sz="1200" dirty="0">
                <a:solidFill>
                  <a:srgbClr val="FF0000"/>
                </a:solidFill>
              </a:rPr>
              <a:t>können.</a:t>
            </a:r>
          </a:p>
        </p:txBody>
      </p:sp>
    </p:spTree>
    <p:extLst>
      <p:ext uri="{BB962C8B-B14F-4D97-AF65-F5344CB8AC3E}">
        <p14:creationId xmlns:p14="http://schemas.microsoft.com/office/powerpoint/2010/main" val="2725592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: abgeschrägt 13">
            <a:extLst>
              <a:ext uri="{FF2B5EF4-FFF2-40B4-BE49-F238E27FC236}">
                <a16:creationId xmlns:a16="http://schemas.microsoft.com/office/drawing/2014/main" id="{1A529E32-A8D5-4B9D-9DAC-0F90140F310D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1143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de-DE" sz="1350" dirty="0"/>
          </a:p>
        </p:txBody>
      </p:sp>
      <p:sp>
        <p:nvSpPr>
          <p:cNvPr id="15" name="Rechteck: abgerundete Ecken 14">
            <a:extLst>
              <a:ext uri="{FF2B5EF4-FFF2-40B4-BE49-F238E27FC236}">
                <a16:creationId xmlns:a16="http://schemas.microsoft.com/office/drawing/2014/main" id="{EA785178-EDB0-472F-93E3-69322DBEF146}"/>
              </a:ext>
            </a:extLst>
          </p:cNvPr>
          <p:cNvSpPr/>
          <p:nvPr/>
        </p:nvSpPr>
        <p:spPr>
          <a:xfrm>
            <a:off x="1475656" y="2060848"/>
            <a:ext cx="6192688" cy="2736304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6600" b="1" cap="all" dirty="0"/>
              <a:t>Daumenkino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0A6F2D3C-234A-6F45-95C1-7DDDC595E0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2953" y="6364968"/>
            <a:ext cx="1117600" cy="39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860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: abgeschrägt 13">
            <a:extLst>
              <a:ext uri="{FF2B5EF4-FFF2-40B4-BE49-F238E27FC236}">
                <a16:creationId xmlns:a16="http://schemas.microsoft.com/office/drawing/2014/main" id="{1A529E32-A8D5-4B9D-9DAC-0F90140F310D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1143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de-DE" sz="1350" dirty="0"/>
          </a:p>
        </p:txBody>
      </p:sp>
      <p:sp>
        <p:nvSpPr>
          <p:cNvPr id="15" name="Rechteck: abgerundete Ecken 14">
            <a:extLst>
              <a:ext uri="{FF2B5EF4-FFF2-40B4-BE49-F238E27FC236}">
                <a16:creationId xmlns:a16="http://schemas.microsoft.com/office/drawing/2014/main" id="{EA785178-EDB0-472F-93E3-69322DBEF146}"/>
              </a:ext>
            </a:extLst>
          </p:cNvPr>
          <p:cNvSpPr/>
          <p:nvPr/>
        </p:nvSpPr>
        <p:spPr>
          <a:xfrm>
            <a:off x="2260008" y="158175"/>
            <a:ext cx="4914546" cy="216024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350" b="1" dirty="0"/>
              <a:t>DAUMENKINO – ARBEITSBLATT 1 </a:t>
            </a: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AA3EA8C0-0D71-6448-B2C0-3EC645F54471}"/>
              </a:ext>
            </a:extLst>
          </p:cNvPr>
          <p:cNvSpPr/>
          <p:nvPr/>
        </p:nvSpPr>
        <p:spPr>
          <a:xfrm>
            <a:off x="382288" y="691338"/>
            <a:ext cx="8379423" cy="79344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lvl="6"/>
            <a:endParaRPr lang="de-DE" sz="1350" dirty="0">
              <a:solidFill>
                <a:schemeClr val="tx1"/>
              </a:solidFill>
            </a:endParaRPr>
          </a:p>
          <a:p>
            <a:r>
              <a:rPr lang="de-DE" sz="1350" dirty="0">
                <a:solidFill>
                  <a:schemeClr val="tx1"/>
                </a:solidFill>
              </a:rPr>
              <a:t>Wir wollen ein Daumenkino aus Papier basteln. Wir wollen dann den </a:t>
            </a:r>
            <a:r>
              <a:rPr lang="de-DE" sz="1350" dirty="0" err="1">
                <a:solidFill>
                  <a:schemeClr val="tx1"/>
                </a:solidFill>
              </a:rPr>
              <a:t>Calliope</a:t>
            </a:r>
            <a:r>
              <a:rPr lang="de-DE" sz="1350" dirty="0">
                <a:solidFill>
                  <a:schemeClr val="tx1"/>
                </a:solidFill>
              </a:rPr>
              <a:t>-mini so programmieren, dass auch er ein Daumenkino abspielt.  </a:t>
            </a:r>
          </a:p>
          <a:p>
            <a:endParaRPr lang="de-DE" sz="1350" dirty="0">
              <a:solidFill>
                <a:schemeClr val="tx1"/>
              </a:solidFill>
            </a:endParaRPr>
          </a:p>
          <a:p>
            <a:endParaRPr lang="de-DE" sz="1350" dirty="0">
              <a:solidFill>
                <a:schemeClr val="tx1"/>
              </a:solidFill>
            </a:endParaRPr>
          </a:p>
        </p:txBody>
      </p:sp>
      <p:sp>
        <p:nvSpPr>
          <p:cNvPr id="21" name="Rechteck: abgerundete Ecken 10">
            <a:extLst>
              <a:ext uri="{FF2B5EF4-FFF2-40B4-BE49-F238E27FC236}">
                <a16:creationId xmlns:a16="http://schemas.microsoft.com/office/drawing/2014/main" id="{3C4B56FA-89C5-FE40-BCE9-14F4557354AD}"/>
              </a:ext>
            </a:extLst>
          </p:cNvPr>
          <p:cNvSpPr/>
          <p:nvPr/>
        </p:nvSpPr>
        <p:spPr>
          <a:xfrm>
            <a:off x="461517" y="548680"/>
            <a:ext cx="1923631" cy="259311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350" b="1" dirty="0"/>
              <a:t>ZIEL</a:t>
            </a:r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B247F508-967C-224C-A94E-162F8FF774E1}"/>
              </a:ext>
            </a:extLst>
          </p:cNvPr>
          <p:cNvSpPr/>
          <p:nvPr/>
        </p:nvSpPr>
        <p:spPr>
          <a:xfrm>
            <a:off x="382287" y="1870638"/>
            <a:ext cx="8379423" cy="13423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lvl="6"/>
            <a:endParaRPr lang="de-DE" sz="1350" dirty="0">
              <a:solidFill>
                <a:schemeClr val="tx1"/>
              </a:solidFill>
            </a:endParaRPr>
          </a:p>
          <a:p>
            <a:endParaRPr lang="de-DE" sz="1350" dirty="0">
              <a:solidFill>
                <a:schemeClr val="tx1"/>
              </a:solidFill>
            </a:endParaRPr>
          </a:p>
          <a:p>
            <a:endParaRPr lang="de-DE" sz="1350" dirty="0">
              <a:solidFill>
                <a:schemeClr val="tx1"/>
              </a:solidFill>
            </a:endParaRPr>
          </a:p>
          <a:p>
            <a:endParaRPr lang="de-DE" sz="1350" dirty="0">
              <a:solidFill>
                <a:schemeClr val="tx1"/>
              </a:solidFill>
            </a:endParaRPr>
          </a:p>
          <a:p>
            <a:endParaRPr lang="de-DE" sz="1350" dirty="0">
              <a:solidFill>
                <a:schemeClr val="tx1"/>
              </a:solidFill>
            </a:endParaRPr>
          </a:p>
          <a:p>
            <a:r>
              <a:rPr lang="de-DE" sz="1350" dirty="0">
                <a:solidFill>
                  <a:schemeClr val="tx1"/>
                </a:solidFill>
              </a:rPr>
              <a:t>       </a:t>
            </a:r>
            <a:r>
              <a:rPr lang="de-DE" sz="1350" dirty="0" err="1">
                <a:solidFill>
                  <a:schemeClr val="tx1"/>
                </a:solidFill>
              </a:rPr>
              <a:t>Calliope</a:t>
            </a:r>
            <a:r>
              <a:rPr lang="de-DE" sz="1350" dirty="0">
                <a:solidFill>
                  <a:schemeClr val="tx1"/>
                </a:solidFill>
              </a:rPr>
              <a:t> Bogen		  Schere		        Stift		             Kleber	  	  </a:t>
            </a:r>
            <a:r>
              <a:rPr lang="de-DE" sz="1350" dirty="0" err="1">
                <a:solidFill>
                  <a:schemeClr val="tx1"/>
                </a:solidFill>
              </a:rPr>
              <a:t>Calliope</a:t>
            </a:r>
            <a:r>
              <a:rPr lang="de-DE" sz="1350" dirty="0">
                <a:solidFill>
                  <a:schemeClr val="tx1"/>
                </a:solidFill>
              </a:rPr>
              <a:t>-mini</a:t>
            </a:r>
          </a:p>
          <a:p>
            <a:endParaRPr lang="de-DE" sz="1350" dirty="0">
              <a:solidFill>
                <a:schemeClr val="tx1"/>
              </a:solidFill>
            </a:endParaRPr>
          </a:p>
        </p:txBody>
      </p:sp>
      <p:sp>
        <p:nvSpPr>
          <p:cNvPr id="26" name="Rechteck: abgerundete Ecken 10">
            <a:extLst>
              <a:ext uri="{FF2B5EF4-FFF2-40B4-BE49-F238E27FC236}">
                <a16:creationId xmlns:a16="http://schemas.microsoft.com/office/drawing/2014/main" id="{CF83AE55-AFD5-3646-BFB9-949285A2031D}"/>
              </a:ext>
            </a:extLst>
          </p:cNvPr>
          <p:cNvSpPr/>
          <p:nvPr/>
        </p:nvSpPr>
        <p:spPr>
          <a:xfrm>
            <a:off x="473416" y="1740982"/>
            <a:ext cx="1923631" cy="259311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350" b="1" dirty="0"/>
              <a:t>MATERIALIEN</a:t>
            </a:r>
          </a:p>
        </p:txBody>
      </p:sp>
      <p:pic>
        <p:nvPicPr>
          <p:cNvPr id="31" name="Grafik 30">
            <a:extLst>
              <a:ext uri="{FF2B5EF4-FFF2-40B4-BE49-F238E27FC236}">
                <a16:creationId xmlns:a16="http://schemas.microsoft.com/office/drawing/2014/main" id="{F927003A-69F5-9442-B283-AF8E53205C6E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80671" y="2147529"/>
            <a:ext cx="668020" cy="918210"/>
          </a:xfrm>
          <a:prstGeom prst="rect">
            <a:avLst/>
          </a:prstGeom>
        </p:spPr>
      </p:pic>
      <p:pic>
        <p:nvPicPr>
          <p:cNvPr id="33" name="Grafik 32">
            <a:extLst>
              <a:ext uri="{FF2B5EF4-FFF2-40B4-BE49-F238E27FC236}">
                <a16:creationId xmlns:a16="http://schemas.microsoft.com/office/drawing/2014/main" id="{0DC4E0DE-A1DF-A742-B9FD-D60C2D812B77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1" t="11817" r="6158" b="16014"/>
          <a:stretch/>
        </p:blipFill>
        <p:spPr bwMode="auto">
          <a:xfrm rot="19055034">
            <a:off x="2181222" y="2204484"/>
            <a:ext cx="979170" cy="5397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4" name="Grafik 33">
            <a:extLst>
              <a:ext uri="{FF2B5EF4-FFF2-40B4-BE49-F238E27FC236}">
                <a16:creationId xmlns:a16="http://schemas.microsoft.com/office/drawing/2014/main" id="{0A491D0D-419E-9E46-855B-9BDBEA164A4D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65" b="23784"/>
          <a:stretch/>
        </p:blipFill>
        <p:spPr bwMode="auto">
          <a:xfrm rot="9323446">
            <a:off x="3624456" y="2189565"/>
            <a:ext cx="1174115" cy="60261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5" name="Grafik 34">
            <a:extLst>
              <a:ext uri="{FF2B5EF4-FFF2-40B4-BE49-F238E27FC236}">
                <a16:creationId xmlns:a16="http://schemas.microsoft.com/office/drawing/2014/main" id="{E228822D-5708-174A-A9A9-04F7645B44BB}"/>
              </a:ext>
            </a:extLst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85" r="28030"/>
          <a:stretch/>
        </p:blipFill>
        <p:spPr bwMode="auto">
          <a:xfrm rot="3313740">
            <a:off x="5536289" y="2060155"/>
            <a:ext cx="406400" cy="8382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6" name="Grafik 35">
            <a:extLst>
              <a:ext uri="{FF2B5EF4-FFF2-40B4-BE49-F238E27FC236}">
                <a16:creationId xmlns:a16="http://schemas.microsoft.com/office/drawing/2014/main" id="{BF9BFA39-17E1-1C4D-B441-6A516E389119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6877" y="2170052"/>
            <a:ext cx="796290" cy="710565"/>
          </a:xfrm>
          <a:prstGeom prst="rect">
            <a:avLst/>
          </a:prstGeom>
        </p:spPr>
      </p:pic>
      <p:sp>
        <p:nvSpPr>
          <p:cNvPr id="37" name="Rechteck 36">
            <a:extLst>
              <a:ext uri="{FF2B5EF4-FFF2-40B4-BE49-F238E27FC236}">
                <a16:creationId xmlns:a16="http://schemas.microsoft.com/office/drawing/2014/main" id="{E66B74DF-E326-0149-A3FD-DA464246B646}"/>
              </a:ext>
            </a:extLst>
          </p:cNvPr>
          <p:cNvSpPr/>
          <p:nvPr/>
        </p:nvSpPr>
        <p:spPr>
          <a:xfrm>
            <a:off x="382288" y="3591312"/>
            <a:ext cx="8379423" cy="300603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lvl="6"/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de-DE" sz="1350" dirty="0">
                <a:solidFill>
                  <a:schemeClr val="tx1"/>
                </a:solidFill>
              </a:rPr>
              <a:t>Nimm Dir einen </a:t>
            </a:r>
            <a:r>
              <a:rPr lang="de-DE" sz="1350" dirty="0" err="1">
                <a:solidFill>
                  <a:schemeClr val="tx1"/>
                </a:solidFill>
              </a:rPr>
              <a:t>Calliope</a:t>
            </a:r>
            <a:r>
              <a:rPr lang="de-DE" sz="1350" dirty="0">
                <a:solidFill>
                  <a:schemeClr val="tx1"/>
                </a:solidFill>
              </a:rPr>
              <a:t> Bogen.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 typeface="+mj-lt"/>
              <a:buAutoNum type="arabicPeriod" startAt="2"/>
            </a:pPr>
            <a:r>
              <a:rPr lang="de-DE" sz="1350" dirty="0">
                <a:solidFill>
                  <a:schemeClr val="tx1"/>
                </a:solidFill>
              </a:rPr>
              <a:t>Male eine Figur in jedes </a:t>
            </a:r>
            <a:r>
              <a:rPr lang="de-DE" sz="1350" dirty="0" err="1">
                <a:solidFill>
                  <a:schemeClr val="tx1"/>
                </a:solidFill>
              </a:rPr>
              <a:t>Calliope</a:t>
            </a:r>
            <a:r>
              <a:rPr lang="de-DE" sz="1350" dirty="0">
                <a:solidFill>
                  <a:schemeClr val="tx1"/>
                </a:solidFill>
              </a:rPr>
              <a:t>-Blatt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350" dirty="0">
              <a:solidFill>
                <a:schemeClr val="tx1"/>
              </a:solidFill>
            </a:endParaRPr>
          </a:p>
          <a:p>
            <a:pPr lvl="1"/>
            <a:r>
              <a:rPr lang="de-DE" sz="1350" i="1" dirty="0">
                <a:solidFill>
                  <a:schemeClr val="tx1"/>
                </a:solidFill>
              </a:rPr>
              <a:t>Die Figuren verändern sich von </a:t>
            </a:r>
          </a:p>
          <a:p>
            <a:pPr lvl="1"/>
            <a:r>
              <a:rPr lang="de-DE" sz="1350" i="1" dirty="0">
                <a:solidFill>
                  <a:schemeClr val="tx1"/>
                </a:solidFill>
              </a:rPr>
              <a:t>Blatt zu Blatt nur durch ein paar</a:t>
            </a:r>
          </a:p>
          <a:p>
            <a:pPr lvl="1"/>
            <a:r>
              <a:rPr lang="de-DE" sz="1350" i="1" dirty="0">
                <a:solidFill>
                  <a:schemeClr val="tx1"/>
                </a:solidFill>
              </a:rPr>
              <a:t>Punkte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 typeface="+mj-lt"/>
              <a:buAutoNum type="arabicPeriod" startAt="3"/>
            </a:pPr>
            <a:r>
              <a:rPr lang="de-DE" sz="1350" dirty="0">
                <a:solidFill>
                  <a:schemeClr val="tx1"/>
                </a:solidFill>
              </a:rPr>
              <a:t>Nummeriere die einzelnen Blätter</a:t>
            </a:r>
          </a:p>
          <a:p>
            <a:pPr lvl="1"/>
            <a:endParaRPr lang="de-DE" sz="1350" i="1" dirty="0">
              <a:solidFill>
                <a:schemeClr val="tx1"/>
              </a:solidFill>
            </a:endParaRPr>
          </a:p>
          <a:p>
            <a:pPr lvl="1"/>
            <a:r>
              <a:rPr lang="de-DE" sz="1350" i="1" dirty="0">
                <a:solidFill>
                  <a:schemeClr val="tx1"/>
                </a:solidFill>
              </a:rPr>
              <a:t>so erhalten die Figuren eine </a:t>
            </a:r>
          </a:p>
          <a:p>
            <a:pPr lvl="1"/>
            <a:r>
              <a:rPr lang="de-DE" sz="1350" i="1" dirty="0">
                <a:solidFill>
                  <a:schemeClr val="tx1"/>
                </a:solidFill>
              </a:rPr>
              <a:t>Reihenfolge des Daumenkinos</a:t>
            </a:r>
          </a:p>
          <a:p>
            <a:endParaRPr lang="de-DE" sz="1350" dirty="0">
              <a:solidFill>
                <a:schemeClr val="tx1"/>
              </a:solidFill>
            </a:endParaRPr>
          </a:p>
          <a:p>
            <a:endParaRPr lang="de-DE" sz="1350" dirty="0">
              <a:solidFill>
                <a:schemeClr val="tx1"/>
              </a:solidFill>
            </a:endParaRPr>
          </a:p>
          <a:p>
            <a:endParaRPr lang="de-DE" sz="1350" dirty="0">
              <a:solidFill>
                <a:schemeClr val="tx1"/>
              </a:solidFill>
            </a:endParaRPr>
          </a:p>
          <a:p>
            <a:r>
              <a:rPr lang="de-DE" sz="1350" dirty="0">
                <a:solidFill>
                  <a:schemeClr val="tx1"/>
                </a:solidFill>
              </a:rPr>
              <a:t>       </a:t>
            </a:r>
          </a:p>
          <a:p>
            <a:endParaRPr lang="de-DE" sz="1350" dirty="0">
              <a:solidFill>
                <a:schemeClr val="tx1"/>
              </a:solidFill>
            </a:endParaRPr>
          </a:p>
        </p:txBody>
      </p:sp>
      <p:sp>
        <p:nvSpPr>
          <p:cNvPr id="38" name="Rechteck: abgerundete Ecken 10">
            <a:extLst>
              <a:ext uri="{FF2B5EF4-FFF2-40B4-BE49-F238E27FC236}">
                <a16:creationId xmlns:a16="http://schemas.microsoft.com/office/drawing/2014/main" id="{B5C05C8C-FF4F-D345-9CD3-11BAAB7E348E}"/>
              </a:ext>
            </a:extLst>
          </p:cNvPr>
          <p:cNvSpPr/>
          <p:nvPr/>
        </p:nvSpPr>
        <p:spPr>
          <a:xfrm>
            <a:off x="473417" y="3461657"/>
            <a:ext cx="1923631" cy="259311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350" b="1" dirty="0"/>
              <a:t>AUFGABE 1</a:t>
            </a:r>
          </a:p>
        </p:txBody>
      </p:sp>
      <p:pic>
        <p:nvPicPr>
          <p:cNvPr id="39" name="Grafik 38">
            <a:extLst>
              <a:ext uri="{FF2B5EF4-FFF2-40B4-BE49-F238E27FC236}">
                <a16:creationId xmlns:a16="http://schemas.microsoft.com/office/drawing/2014/main" id="{02854B1E-5952-4840-AD6C-B51B3EC4AC8D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713" y="5356535"/>
            <a:ext cx="637540" cy="876300"/>
          </a:xfrm>
          <a:prstGeom prst="rect">
            <a:avLst/>
          </a:prstGeom>
        </p:spPr>
      </p:pic>
      <p:pic>
        <p:nvPicPr>
          <p:cNvPr id="40" name="Grafik 39">
            <a:extLst>
              <a:ext uri="{FF2B5EF4-FFF2-40B4-BE49-F238E27FC236}">
                <a16:creationId xmlns:a16="http://schemas.microsoft.com/office/drawing/2014/main" id="{B24FB8CA-5040-0345-96C3-24488D4A6F55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65" b="23784"/>
          <a:stretch/>
        </p:blipFill>
        <p:spPr bwMode="auto">
          <a:xfrm rot="9323446">
            <a:off x="4716957" y="5208810"/>
            <a:ext cx="1174115" cy="60261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81CD9B8A-2B7A-974F-B899-7C4E13225C2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1942" y="3752443"/>
            <a:ext cx="1856611" cy="2496511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95170CC3-6FCC-C74C-8852-843F3E5C36D8}"/>
              </a:ext>
            </a:extLst>
          </p:cNvPr>
          <p:cNvSpPr txBox="1"/>
          <p:nvPr/>
        </p:nvSpPr>
        <p:spPr>
          <a:xfrm>
            <a:off x="4147821" y="5488499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/>
              <a:t>+</a:t>
            </a: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C817B7F8-C2E5-6446-AC47-17E4B53B4311}"/>
              </a:ext>
            </a:extLst>
          </p:cNvPr>
          <p:cNvSpPr txBox="1"/>
          <p:nvPr/>
        </p:nvSpPr>
        <p:spPr>
          <a:xfrm>
            <a:off x="5773617" y="5464782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=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AFC9AAEB-B1C7-4048-A345-B9C61E4EE0B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8476" y="3726341"/>
            <a:ext cx="2192048" cy="1020845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829460EC-9F49-904C-84CC-563DCEFEDF2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972953" y="6364968"/>
            <a:ext cx="1117600" cy="39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3637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8EA20615-B311-7C45-9E44-CC229ABB4A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5683" y="1379623"/>
            <a:ext cx="3644900" cy="2006600"/>
          </a:xfrm>
          <a:prstGeom prst="rect">
            <a:avLst/>
          </a:prstGeom>
        </p:spPr>
      </p:pic>
      <p:sp>
        <p:nvSpPr>
          <p:cNvPr id="14" name="Rechteck: abgeschrägt 13">
            <a:extLst>
              <a:ext uri="{FF2B5EF4-FFF2-40B4-BE49-F238E27FC236}">
                <a16:creationId xmlns:a16="http://schemas.microsoft.com/office/drawing/2014/main" id="{1A529E32-A8D5-4B9D-9DAC-0F90140F310D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1143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de-DE" sz="1350" dirty="0"/>
          </a:p>
        </p:txBody>
      </p:sp>
      <p:sp>
        <p:nvSpPr>
          <p:cNvPr id="15" name="Rechteck: abgerundete Ecken 14">
            <a:extLst>
              <a:ext uri="{FF2B5EF4-FFF2-40B4-BE49-F238E27FC236}">
                <a16:creationId xmlns:a16="http://schemas.microsoft.com/office/drawing/2014/main" id="{EA785178-EDB0-472F-93E3-69322DBEF146}"/>
              </a:ext>
            </a:extLst>
          </p:cNvPr>
          <p:cNvSpPr/>
          <p:nvPr/>
        </p:nvSpPr>
        <p:spPr>
          <a:xfrm>
            <a:off x="2260008" y="158175"/>
            <a:ext cx="4914546" cy="216024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350" b="1" dirty="0"/>
              <a:t>DAUMENKINO – ARBEITSBLATT 2 </a:t>
            </a:r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E66B74DF-E326-0149-A3FD-DA464246B646}"/>
              </a:ext>
            </a:extLst>
          </p:cNvPr>
          <p:cNvSpPr/>
          <p:nvPr/>
        </p:nvSpPr>
        <p:spPr>
          <a:xfrm>
            <a:off x="291160" y="705882"/>
            <a:ext cx="8379423" cy="300603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lvl="6"/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de-DE" sz="1350" dirty="0">
                <a:solidFill>
                  <a:schemeClr val="tx1"/>
                </a:solidFill>
              </a:rPr>
              <a:t>Schneide die einzelnen Blätter des </a:t>
            </a:r>
            <a:r>
              <a:rPr lang="de-DE" sz="1350" dirty="0" err="1">
                <a:solidFill>
                  <a:schemeClr val="tx1"/>
                </a:solidFill>
              </a:rPr>
              <a:t>Calliope</a:t>
            </a:r>
            <a:r>
              <a:rPr lang="de-DE" sz="1350" dirty="0">
                <a:solidFill>
                  <a:schemeClr val="tx1"/>
                </a:solidFill>
              </a:rPr>
              <a:t>-Bogens aus und sortiere sie in der richtigen Reihenfolge.</a:t>
            </a:r>
          </a:p>
          <a:p>
            <a:endParaRPr lang="de-DE" sz="1350" i="1" dirty="0">
              <a:solidFill>
                <a:schemeClr val="tx1"/>
              </a:solidFill>
            </a:endParaRPr>
          </a:p>
          <a:p>
            <a:endParaRPr lang="de-DE" sz="1350" dirty="0">
              <a:solidFill>
                <a:schemeClr val="tx1"/>
              </a:solidFill>
            </a:endParaRPr>
          </a:p>
          <a:p>
            <a:endParaRPr lang="de-DE" sz="1350" dirty="0">
              <a:solidFill>
                <a:schemeClr val="tx1"/>
              </a:solidFill>
            </a:endParaRPr>
          </a:p>
          <a:p>
            <a:endParaRPr lang="de-DE" sz="1350" dirty="0">
              <a:solidFill>
                <a:schemeClr val="tx1"/>
              </a:solidFill>
            </a:endParaRPr>
          </a:p>
          <a:p>
            <a:r>
              <a:rPr lang="de-DE" sz="1350" dirty="0">
                <a:solidFill>
                  <a:schemeClr val="tx1"/>
                </a:solidFill>
              </a:rPr>
              <a:t>       </a:t>
            </a:r>
          </a:p>
          <a:p>
            <a:endParaRPr lang="de-DE" sz="1350" dirty="0">
              <a:solidFill>
                <a:schemeClr val="tx1"/>
              </a:solidFill>
            </a:endParaRPr>
          </a:p>
        </p:txBody>
      </p:sp>
      <p:sp>
        <p:nvSpPr>
          <p:cNvPr id="38" name="Rechteck: abgerundete Ecken 10">
            <a:extLst>
              <a:ext uri="{FF2B5EF4-FFF2-40B4-BE49-F238E27FC236}">
                <a16:creationId xmlns:a16="http://schemas.microsoft.com/office/drawing/2014/main" id="{B5C05C8C-FF4F-D345-9CD3-11BAAB7E348E}"/>
              </a:ext>
            </a:extLst>
          </p:cNvPr>
          <p:cNvSpPr/>
          <p:nvPr/>
        </p:nvSpPr>
        <p:spPr>
          <a:xfrm>
            <a:off x="473417" y="576226"/>
            <a:ext cx="1923631" cy="259311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350" b="1" dirty="0"/>
              <a:t>AUFGABE 2</a:t>
            </a:r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094F82C8-6AB7-6342-B6D6-C15E4BDBBA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166" y="1288294"/>
            <a:ext cx="1628112" cy="2189257"/>
          </a:xfrm>
          <a:prstGeom prst="rect">
            <a:avLst/>
          </a:prstGeom>
        </p:spPr>
      </p:pic>
      <p:sp>
        <p:nvSpPr>
          <p:cNvPr id="24" name="Textfeld 23">
            <a:extLst>
              <a:ext uri="{FF2B5EF4-FFF2-40B4-BE49-F238E27FC236}">
                <a16:creationId xmlns:a16="http://schemas.microsoft.com/office/drawing/2014/main" id="{8D29ACE0-422B-CD47-AC67-D35C698065E7}"/>
              </a:ext>
            </a:extLst>
          </p:cNvPr>
          <p:cNvSpPr txBox="1"/>
          <p:nvPr/>
        </p:nvSpPr>
        <p:spPr>
          <a:xfrm>
            <a:off x="2608455" y="2059758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/>
              <a:t>+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0713C813-1E1A-1043-974E-0F50AC1CA840}"/>
              </a:ext>
            </a:extLst>
          </p:cNvPr>
          <p:cNvSpPr txBox="1"/>
          <p:nvPr/>
        </p:nvSpPr>
        <p:spPr>
          <a:xfrm>
            <a:off x="4524303" y="2121313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=</a:t>
            </a:r>
          </a:p>
        </p:txBody>
      </p:sp>
      <p:pic>
        <p:nvPicPr>
          <p:cNvPr id="28" name="Grafik 27">
            <a:extLst>
              <a:ext uri="{FF2B5EF4-FFF2-40B4-BE49-F238E27FC236}">
                <a16:creationId xmlns:a16="http://schemas.microsoft.com/office/drawing/2014/main" id="{53F94D91-BC73-EB47-818C-75E9F51BA07C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1" t="11817" r="6158" b="16014"/>
          <a:stretch/>
        </p:blipFill>
        <p:spPr bwMode="auto">
          <a:xfrm rot="19055034">
            <a:off x="3276730" y="1759023"/>
            <a:ext cx="1279029" cy="81229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2" name="Rechteck 31">
            <a:extLst>
              <a:ext uri="{FF2B5EF4-FFF2-40B4-BE49-F238E27FC236}">
                <a16:creationId xmlns:a16="http://schemas.microsoft.com/office/drawing/2014/main" id="{57D2EDCB-9F17-1145-BA5F-FD175B01DD11}"/>
              </a:ext>
            </a:extLst>
          </p:cNvPr>
          <p:cNvSpPr/>
          <p:nvPr/>
        </p:nvSpPr>
        <p:spPr>
          <a:xfrm>
            <a:off x="291160" y="3998409"/>
            <a:ext cx="8379423" cy="265679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lvl="6"/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de-DE" sz="1350" dirty="0">
                <a:solidFill>
                  <a:schemeClr val="tx1"/>
                </a:solidFill>
              </a:rPr>
              <a:t>Klebe die Blätter in der richtigen Reihenfolge zusammen. Achte darauf, dass die Blätter etwas versetzt zusammengeklebt werden, damit Du die Blätter auch gut mit dem Daumen bewegen kannst.  </a:t>
            </a:r>
          </a:p>
          <a:p>
            <a:endParaRPr lang="de-DE" sz="1350" i="1" dirty="0">
              <a:solidFill>
                <a:schemeClr val="tx1"/>
              </a:solidFill>
            </a:endParaRPr>
          </a:p>
          <a:p>
            <a:endParaRPr lang="de-DE" sz="1350" dirty="0">
              <a:solidFill>
                <a:schemeClr val="tx1"/>
              </a:solidFill>
            </a:endParaRPr>
          </a:p>
          <a:p>
            <a:endParaRPr lang="de-DE" sz="1350" dirty="0">
              <a:solidFill>
                <a:schemeClr val="tx1"/>
              </a:solidFill>
            </a:endParaRPr>
          </a:p>
          <a:p>
            <a:endParaRPr lang="de-DE" sz="1350" dirty="0">
              <a:solidFill>
                <a:schemeClr val="tx1"/>
              </a:solidFill>
            </a:endParaRPr>
          </a:p>
          <a:p>
            <a:r>
              <a:rPr lang="de-DE" sz="1350" dirty="0">
                <a:solidFill>
                  <a:schemeClr val="tx1"/>
                </a:solidFill>
              </a:rPr>
              <a:t>       </a:t>
            </a:r>
          </a:p>
          <a:p>
            <a:endParaRPr lang="de-DE" sz="1350" dirty="0">
              <a:solidFill>
                <a:schemeClr val="tx1"/>
              </a:solidFill>
            </a:endParaRPr>
          </a:p>
        </p:txBody>
      </p:sp>
      <p:sp>
        <p:nvSpPr>
          <p:cNvPr id="42" name="Rechteck: abgerundete Ecken 10">
            <a:extLst>
              <a:ext uri="{FF2B5EF4-FFF2-40B4-BE49-F238E27FC236}">
                <a16:creationId xmlns:a16="http://schemas.microsoft.com/office/drawing/2014/main" id="{F295700E-9C5F-9644-9C8D-3A8B310212CE}"/>
              </a:ext>
            </a:extLst>
          </p:cNvPr>
          <p:cNvSpPr/>
          <p:nvPr/>
        </p:nvSpPr>
        <p:spPr>
          <a:xfrm>
            <a:off x="397803" y="3848959"/>
            <a:ext cx="1923631" cy="259311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350" b="1" dirty="0"/>
              <a:t>AUFGABE 3</a:t>
            </a:r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B9D3A430-4D65-8843-A875-496211044886}"/>
              </a:ext>
            </a:extLst>
          </p:cNvPr>
          <p:cNvSpPr txBox="1"/>
          <p:nvPr/>
        </p:nvSpPr>
        <p:spPr>
          <a:xfrm>
            <a:off x="4010226" y="5306858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dirty="0"/>
              <a:t>+</a:t>
            </a:r>
          </a:p>
        </p:txBody>
      </p:sp>
      <p:sp>
        <p:nvSpPr>
          <p:cNvPr id="45" name="Textfeld 44">
            <a:extLst>
              <a:ext uri="{FF2B5EF4-FFF2-40B4-BE49-F238E27FC236}">
                <a16:creationId xmlns:a16="http://schemas.microsoft.com/office/drawing/2014/main" id="{889FCDEA-DA55-604B-B889-9AB8A6B693A9}"/>
              </a:ext>
            </a:extLst>
          </p:cNvPr>
          <p:cNvSpPr txBox="1"/>
          <p:nvPr/>
        </p:nvSpPr>
        <p:spPr>
          <a:xfrm>
            <a:off x="5362625" y="5337636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=</a:t>
            </a:r>
          </a:p>
        </p:txBody>
      </p:sp>
      <p:grpSp>
        <p:nvGrpSpPr>
          <p:cNvPr id="47" name="Gruppieren 46">
            <a:extLst>
              <a:ext uri="{FF2B5EF4-FFF2-40B4-BE49-F238E27FC236}">
                <a16:creationId xmlns:a16="http://schemas.microsoft.com/office/drawing/2014/main" id="{BEC7665A-AF9B-1841-9C3B-E041DD3D1AF5}"/>
              </a:ext>
            </a:extLst>
          </p:cNvPr>
          <p:cNvGrpSpPr/>
          <p:nvPr/>
        </p:nvGrpSpPr>
        <p:grpSpPr>
          <a:xfrm>
            <a:off x="5964342" y="5158565"/>
            <a:ext cx="2420424" cy="1164042"/>
            <a:chOff x="0" y="0"/>
            <a:chExt cx="1342125" cy="646800"/>
          </a:xfrm>
        </p:grpSpPr>
        <p:pic>
          <p:nvPicPr>
            <p:cNvPr id="48" name="Grafik 47">
              <a:extLst>
                <a:ext uri="{FF2B5EF4-FFF2-40B4-BE49-F238E27FC236}">
                  <a16:creationId xmlns:a16="http://schemas.microsoft.com/office/drawing/2014/main" id="{03F341F7-D1DF-674E-A15E-F4DE2B774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890" y="0"/>
              <a:ext cx="1245235" cy="579120"/>
            </a:xfrm>
            <a:prstGeom prst="rect">
              <a:avLst/>
            </a:prstGeom>
          </p:spPr>
        </p:pic>
        <p:pic>
          <p:nvPicPr>
            <p:cNvPr id="49" name="Grafik 48">
              <a:extLst>
                <a:ext uri="{FF2B5EF4-FFF2-40B4-BE49-F238E27FC236}">
                  <a16:creationId xmlns:a16="http://schemas.microsoft.com/office/drawing/2014/main" id="{B214C911-7169-AA4C-8F76-159195F871F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500" y="12112"/>
              <a:ext cx="1245235" cy="579120"/>
            </a:xfrm>
            <a:prstGeom prst="rect">
              <a:avLst/>
            </a:prstGeom>
          </p:spPr>
        </p:pic>
        <p:pic>
          <p:nvPicPr>
            <p:cNvPr id="50" name="Grafik 49">
              <a:extLst>
                <a:ext uri="{FF2B5EF4-FFF2-40B4-BE49-F238E27FC236}">
                  <a16:creationId xmlns:a16="http://schemas.microsoft.com/office/drawing/2014/main" id="{6F7E78E9-5390-F443-BD91-B256EEE807E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056"/>
              <a:ext cx="1245235" cy="579120"/>
            </a:xfrm>
            <a:prstGeom prst="rect">
              <a:avLst/>
            </a:prstGeom>
          </p:spPr>
        </p:pic>
        <p:sp>
          <p:nvSpPr>
            <p:cNvPr id="51" name="Textfeld 105">
              <a:extLst>
                <a:ext uri="{FF2B5EF4-FFF2-40B4-BE49-F238E27FC236}">
                  <a16:creationId xmlns:a16="http://schemas.microsoft.com/office/drawing/2014/main" id="{FBFA930C-D9F9-FA4C-931F-BE10EC4E2C92}"/>
                </a:ext>
              </a:extLst>
            </p:cNvPr>
            <p:cNvSpPr txBox="1"/>
            <p:nvPr/>
          </p:nvSpPr>
          <p:spPr>
            <a:xfrm>
              <a:off x="133224" y="96890"/>
              <a:ext cx="884555" cy="54991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0"/>
                </a:spcAft>
              </a:pPr>
              <a:r>
                <a:rPr lang="de-DE" sz="1600" dirty="0">
                  <a:solidFill>
                    <a:srgbClr val="FF0000"/>
                  </a:solidFill>
                  <a:effectLst/>
                  <a:latin typeface="Calibri Light" panose="020F0302020204030204" pitchFamily="34" charset="0"/>
                  <a:ea typeface="Times New Roman" panose="02020603050405020304" pitchFamily="18" charset="0"/>
                </a:rPr>
                <a:t>12</a:t>
              </a:r>
              <a:endParaRPr lang="de-DE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pic>
        <p:nvPicPr>
          <p:cNvPr id="52" name="Grafik 51">
            <a:extLst>
              <a:ext uri="{FF2B5EF4-FFF2-40B4-BE49-F238E27FC236}">
                <a16:creationId xmlns:a16="http://schemas.microsoft.com/office/drawing/2014/main" id="{9CA2605C-E569-D44B-9B34-FCAAC688A5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629" y="4724420"/>
            <a:ext cx="3070848" cy="1690571"/>
          </a:xfrm>
          <a:prstGeom prst="rect">
            <a:avLst/>
          </a:prstGeom>
        </p:spPr>
      </p:pic>
      <p:pic>
        <p:nvPicPr>
          <p:cNvPr id="53" name="Grafik 52">
            <a:extLst>
              <a:ext uri="{FF2B5EF4-FFF2-40B4-BE49-F238E27FC236}">
                <a16:creationId xmlns:a16="http://schemas.microsoft.com/office/drawing/2014/main" id="{0B941CF3-27EC-F04A-A37E-8918ABF78F2A}"/>
              </a:ext>
            </a:extLst>
          </p:cNvPr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85" r="28030"/>
          <a:stretch/>
        </p:blipFill>
        <p:spPr bwMode="auto">
          <a:xfrm>
            <a:off x="4623148" y="5014868"/>
            <a:ext cx="718830" cy="115447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34A4444C-46DD-C54A-8833-0AC520A28DE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72953" y="6364968"/>
            <a:ext cx="1117600" cy="39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5340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: abgeschrägt 13">
            <a:extLst>
              <a:ext uri="{FF2B5EF4-FFF2-40B4-BE49-F238E27FC236}">
                <a16:creationId xmlns:a16="http://schemas.microsoft.com/office/drawing/2014/main" id="{1A529E32-A8D5-4B9D-9DAC-0F90140F310D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1143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de-DE" sz="1350" dirty="0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0C49D695-5962-406A-A224-23B688FC71D2}"/>
              </a:ext>
            </a:extLst>
          </p:cNvPr>
          <p:cNvSpPr/>
          <p:nvPr/>
        </p:nvSpPr>
        <p:spPr>
          <a:xfrm>
            <a:off x="337411" y="586121"/>
            <a:ext cx="2614409" cy="21602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350" dirty="0">
              <a:solidFill>
                <a:schemeClr val="tx1"/>
              </a:solidFill>
            </a:endParaRP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AED6BDF1-CE7B-43E9-8C48-38F3D60953D8}"/>
              </a:ext>
            </a:extLst>
          </p:cNvPr>
          <p:cNvSpPr/>
          <p:nvPr/>
        </p:nvSpPr>
        <p:spPr>
          <a:xfrm>
            <a:off x="3167844" y="1746962"/>
            <a:ext cx="5562618" cy="9694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de-DE" sz="700" dirty="0">
              <a:solidFill>
                <a:schemeClr val="tx1"/>
              </a:solidFill>
            </a:endParaRPr>
          </a:p>
          <a:p>
            <a:r>
              <a:rPr lang="de-DE" sz="1350" dirty="0">
                <a:solidFill>
                  <a:schemeClr val="tx1"/>
                </a:solidFill>
              </a:rPr>
              <a:t>Mit dem </a:t>
            </a:r>
            <a:r>
              <a:rPr lang="de-DE" sz="1350" dirty="0" err="1">
                <a:solidFill>
                  <a:schemeClr val="tx1"/>
                </a:solidFill>
              </a:rPr>
              <a:t>Calliope</a:t>
            </a:r>
            <a:r>
              <a:rPr lang="de-DE" sz="1350" dirty="0">
                <a:solidFill>
                  <a:schemeClr val="tx1"/>
                </a:solidFill>
              </a:rPr>
              <a:t>-mini soll abwechselnd einen lachenden und traurigen Smiley angezeigt werden.</a:t>
            </a:r>
          </a:p>
          <a:p>
            <a:r>
              <a:rPr lang="de-DE" sz="135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88B8EE7-A881-44E5-842E-6599FEE0614F}"/>
              </a:ext>
            </a:extLst>
          </p:cNvPr>
          <p:cNvSpPr/>
          <p:nvPr/>
        </p:nvSpPr>
        <p:spPr>
          <a:xfrm>
            <a:off x="3167844" y="581588"/>
            <a:ext cx="5562618" cy="8778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de-DE" sz="1350" dirty="0">
                <a:solidFill>
                  <a:schemeClr val="tx1"/>
                </a:solidFill>
              </a:rPr>
              <a:t>Gib </a:t>
            </a:r>
            <a:r>
              <a:rPr lang="de-DE" sz="1350" b="1" dirty="0">
                <a:solidFill>
                  <a:schemeClr val="tx1"/>
                </a:solidFill>
              </a:rPr>
              <a:t>lab.open-roberta.org </a:t>
            </a:r>
            <a:r>
              <a:rPr lang="de-DE" sz="1350" dirty="0">
                <a:solidFill>
                  <a:schemeClr val="tx1"/>
                </a:solidFill>
              </a:rPr>
              <a:t>in einen Browser ein → Dort kannst Du programmieren.</a:t>
            </a:r>
          </a:p>
        </p:txBody>
      </p:sp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CC645845-D414-4DE5-B9DE-191C0790DCF6}"/>
              </a:ext>
            </a:extLst>
          </p:cNvPr>
          <p:cNvSpPr/>
          <p:nvPr/>
        </p:nvSpPr>
        <p:spPr>
          <a:xfrm>
            <a:off x="7660102" y="451203"/>
            <a:ext cx="971033" cy="216024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350" b="1" dirty="0"/>
              <a:t>START</a:t>
            </a:r>
          </a:p>
        </p:txBody>
      </p:sp>
      <p:sp>
        <p:nvSpPr>
          <p:cNvPr id="9" name="Rechteck: abgerundete Ecken 8">
            <a:extLst>
              <a:ext uri="{FF2B5EF4-FFF2-40B4-BE49-F238E27FC236}">
                <a16:creationId xmlns:a16="http://schemas.microsoft.com/office/drawing/2014/main" id="{2F4B29EC-497C-4B10-BA29-226B3DACF26A}"/>
              </a:ext>
            </a:extLst>
          </p:cNvPr>
          <p:cNvSpPr/>
          <p:nvPr/>
        </p:nvSpPr>
        <p:spPr>
          <a:xfrm>
            <a:off x="7660101" y="1646788"/>
            <a:ext cx="971033" cy="216024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350" b="1" dirty="0"/>
              <a:t>ZIEL</a:t>
            </a:r>
          </a:p>
        </p:txBody>
      </p:sp>
      <p:sp>
        <p:nvSpPr>
          <p:cNvPr id="10" name="Rechteck: abgerundete Ecken 9">
            <a:extLst>
              <a:ext uri="{FF2B5EF4-FFF2-40B4-BE49-F238E27FC236}">
                <a16:creationId xmlns:a16="http://schemas.microsoft.com/office/drawing/2014/main" id="{0CDDA02E-11A8-40C4-9A83-AE0E94326C0B}"/>
              </a:ext>
            </a:extLst>
          </p:cNvPr>
          <p:cNvSpPr/>
          <p:nvPr/>
        </p:nvSpPr>
        <p:spPr>
          <a:xfrm>
            <a:off x="413538" y="457529"/>
            <a:ext cx="971033" cy="216024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350" b="1" dirty="0"/>
              <a:t>CALLIOPE</a:t>
            </a: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4E0DD4B9-230B-4A7D-A509-552A36CED6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586" y="1174221"/>
            <a:ext cx="1846214" cy="1378465"/>
          </a:xfrm>
          <a:prstGeom prst="rect">
            <a:avLst/>
          </a:prstGeom>
        </p:spPr>
      </p:pic>
      <p:sp>
        <p:nvSpPr>
          <p:cNvPr id="15" name="Rechteck: abgerundete Ecken 14">
            <a:extLst>
              <a:ext uri="{FF2B5EF4-FFF2-40B4-BE49-F238E27FC236}">
                <a16:creationId xmlns:a16="http://schemas.microsoft.com/office/drawing/2014/main" id="{EA785178-EDB0-472F-93E3-69322DBEF146}"/>
              </a:ext>
            </a:extLst>
          </p:cNvPr>
          <p:cNvSpPr/>
          <p:nvPr/>
        </p:nvSpPr>
        <p:spPr>
          <a:xfrm>
            <a:off x="2260008" y="158175"/>
            <a:ext cx="4914546" cy="216024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350" b="1" dirty="0"/>
              <a:t>DAUMENKINO – ARBEITSBLATT 3 </a:t>
            </a:r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837532FA-F684-4FD8-83DD-BE87C7FB0ADB}"/>
              </a:ext>
            </a:extLst>
          </p:cNvPr>
          <p:cNvSpPr/>
          <p:nvPr/>
        </p:nvSpPr>
        <p:spPr>
          <a:xfrm>
            <a:off x="337411" y="3046443"/>
            <a:ext cx="8393051" cy="34761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de-DE" sz="1350" dirty="0">
                <a:solidFill>
                  <a:schemeClr val="tx1"/>
                </a:solidFill>
              </a:rPr>
              <a:t>Stelle einen Smiley auf der Anzeige des </a:t>
            </a:r>
            <a:r>
              <a:rPr lang="de-DE" sz="1350" dirty="0" err="1">
                <a:solidFill>
                  <a:schemeClr val="tx1"/>
                </a:solidFill>
              </a:rPr>
              <a:t>Calliope</a:t>
            </a:r>
            <a:r>
              <a:rPr lang="de-DE" sz="1350" dirty="0">
                <a:solidFill>
                  <a:schemeClr val="tx1"/>
                </a:solidFill>
              </a:rPr>
              <a:t>-minis dar.</a:t>
            </a:r>
          </a:p>
          <a:p>
            <a:r>
              <a:rPr lang="de-DE" sz="1350" dirty="0">
                <a:solidFill>
                  <a:schemeClr val="tx1"/>
                </a:solidFill>
              </a:rPr>
              <a:t> </a:t>
            </a:r>
          </a:p>
          <a:p>
            <a:r>
              <a:rPr lang="de-DE" sz="1350" dirty="0">
                <a:solidFill>
                  <a:schemeClr val="tx1"/>
                </a:solidFill>
              </a:rPr>
              <a:t>Nutze dafür die </a:t>
            </a:r>
            <a:r>
              <a:rPr lang="de-DE" sz="1350" b="1" dirty="0">
                <a:solidFill>
                  <a:schemeClr val="tx1"/>
                </a:solidFill>
              </a:rPr>
              <a:t>Zeige Bild Blöcke</a:t>
            </a:r>
            <a:r>
              <a:rPr lang="de-DE" sz="1350" dirty="0">
                <a:solidFill>
                  <a:schemeClr val="tx1"/>
                </a:solidFill>
              </a:rPr>
              <a:t> für einen lachenden und einen traurigen Smiley.</a:t>
            </a:r>
          </a:p>
        </p:txBody>
      </p:sp>
      <p:sp>
        <p:nvSpPr>
          <p:cNvPr id="30" name="Rechteck: abgerundete Ecken 29">
            <a:extLst>
              <a:ext uri="{FF2B5EF4-FFF2-40B4-BE49-F238E27FC236}">
                <a16:creationId xmlns:a16="http://schemas.microsoft.com/office/drawing/2014/main" id="{8198D3DE-DAAA-4E2D-B070-6A2B925E907F}"/>
              </a:ext>
            </a:extLst>
          </p:cNvPr>
          <p:cNvSpPr/>
          <p:nvPr/>
        </p:nvSpPr>
        <p:spPr>
          <a:xfrm>
            <a:off x="413538" y="2874953"/>
            <a:ext cx="1566175" cy="259311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350" b="1" dirty="0"/>
              <a:t>AUFGABE 4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EE47E7C7-BC28-1A42-80B5-97A6F69B01D6}"/>
              </a:ext>
            </a:extLst>
          </p:cNvPr>
          <p:cNvSpPr txBox="1"/>
          <p:nvPr/>
        </p:nvSpPr>
        <p:spPr>
          <a:xfrm>
            <a:off x="1475172" y="728604"/>
            <a:ext cx="74385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50" b="1" dirty="0"/>
              <a:t>Anzeige</a:t>
            </a:r>
          </a:p>
        </p:txBody>
      </p:sp>
      <p:cxnSp>
        <p:nvCxnSpPr>
          <p:cNvPr id="27" name="Gerade Verbindung mit Pfeil 26">
            <a:extLst>
              <a:ext uri="{FF2B5EF4-FFF2-40B4-BE49-F238E27FC236}">
                <a16:creationId xmlns:a16="http://schemas.microsoft.com/office/drawing/2014/main" id="{1B5C4141-CBF3-1D40-9785-B2A60B8E868A}"/>
              </a:ext>
            </a:extLst>
          </p:cNvPr>
          <p:cNvCxnSpPr>
            <a:cxnSpLocks/>
          </p:cNvCxnSpPr>
          <p:nvPr/>
        </p:nvCxnSpPr>
        <p:spPr>
          <a:xfrm flipH="1">
            <a:off x="1858547" y="1028686"/>
            <a:ext cx="5276" cy="637842"/>
          </a:xfrm>
          <a:prstGeom prst="straightConnector1">
            <a:avLst/>
          </a:prstGeom>
          <a:ln w="5080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6" name="Grafik 5">
            <a:extLst>
              <a:ext uri="{FF2B5EF4-FFF2-40B4-BE49-F238E27FC236}">
                <a16:creationId xmlns:a16="http://schemas.microsoft.com/office/drawing/2014/main" id="{0F249354-3948-AB4F-9788-AB3D0CC589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>
          <a:xfrm>
            <a:off x="482600" y="4139703"/>
            <a:ext cx="4089400" cy="1968500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53D80C5E-9C91-D24D-B662-3F6FCC7E7FF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7" t="49153" r="-1297" b="847"/>
          <a:stretch/>
        </p:blipFill>
        <p:spPr>
          <a:xfrm>
            <a:off x="4602272" y="4139703"/>
            <a:ext cx="4089400" cy="1968500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E4FD0C52-3745-694A-B5D6-EA180968A7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2953" y="6364968"/>
            <a:ext cx="1117600" cy="39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2676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: abgeschrägt 13">
            <a:extLst>
              <a:ext uri="{FF2B5EF4-FFF2-40B4-BE49-F238E27FC236}">
                <a16:creationId xmlns:a16="http://schemas.microsoft.com/office/drawing/2014/main" id="{1A529E32-A8D5-4B9D-9DAC-0F90140F310D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1143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de-DE" sz="1350" dirty="0"/>
          </a:p>
        </p:txBody>
      </p:sp>
      <p:sp>
        <p:nvSpPr>
          <p:cNvPr id="15" name="Rechteck: abgerundete Ecken 14">
            <a:extLst>
              <a:ext uri="{FF2B5EF4-FFF2-40B4-BE49-F238E27FC236}">
                <a16:creationId xmlns:a16="http://schemas.microsoft.com/office/drawing/2014/main" id="{EA785178-EDB0-472F-93E3-69322DBEF146}"/>
              </a:ext>
            </a:extLst>
          </p:cNvPr>
          <p:cNvSpPr/>
          <p:nvPr/>
        </p:nvSpPr>
        <p:spPr>
          <a:xfrm>
            <a:off x="2260008" y="158175"/>
            <a:ext cx="4914546" cy="216024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350" b="1" dirty="0"/>
              <a:t>DAUMENKINO– ARBEITSBLATT 4 </a:t>
            </a:r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837532FA-F684-4FD8-83DD-BE87C7FB0ADB}"/>
              </a:ext>
            </a:extLst>
          </p:cNvPr>
          <p:cNvSpPr/>
          <p:nvPr/>
        </p:nvSpPr>
        <p:spPr>
          <a:xfrm>
            <a:off x="375474" y="674586"/>
            <a:ext cx="8393051" cy="585075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AutoNum type="arabicPeriod"/>
            </a:pPr>
            <a:r>
              <a:rPr lang="de-DE" sz="1350" dirty="0">
                <a:solidFill>
                  <a:schemeClr val="tx1"/>
                </a:solidFill>
              </a:rPr>
              <a:t>Docke die beiden Smiley-Blöcke untereinander an den Start-Block.</a:t>
            </a:r>
          </a:p>
          <a:p>
            <a:pPr marL="342900" indent="-342900">
              <a:buAutoNum type="arabicPeriod"/>
            </a:pPr>
            <a:r>
              <a:rPr lang="de-DE" sz="1350" dirty="0">
                <a:solidFill>
                  <a:schemeClr val="tx1"/>
                </a:solidFill>
              </a:rPr>
              <a:t>Klicke den </a:t>
            </a:r>
            <a:r>
              <a:rPr lang="de-DE" sz="1350" b="1" dirty="0">
                <a:solidFill>
                  <a:srgbClr val="FF0000"/>
                </a:solidFill>
              </a:rPr>
              <a:t>SIM Tabulator </a:t>
            </a:r>
            <a:r>
              <a:rPr lang="de-DE" sz="1350" dirty="0">
                <a:solidFill>
                  <a:schemeClr val="tx1"/>
                </a:solidFill>
              </a:rPr>
              <a:t>für die Simulation der Programmierung.</a:t>
            </a:r>
          </a:p>
          <a:p>
            <a:pPr marL="342900" indent="-342900">
              <a:buAutoNum type="arabicPeriod"/>
            </a:pPr>
            <a:r>
              <a:rPr lang="de-DE" sz="1350" dirty="0">
                <a:solidFill>
                  <a:schemeClr val="tx1"/>
                </a:solidFill>
              </a:rPr>
              <a:t>Klicke auf den </a:t>
            </a:r>
            <a:r>
              <a:rPr lang="de-DE" sz="1350" b="1" dirty="0">
                <a:solidFill>
                  <a:srgbClr val="FF0000"/>
                </a:solidFill>
              </a:rPr>
              <a:t>Play-Knopf</a:t>
            </a:r>
            <a:r>
              <a:rPr lang="de-DE" sz="1350" dirty="0">
                <a:solidFill>
                  <a:schemeClr val="tx1"/>
                </a:solidFill>
              </a:rPr>
              <a:t>, um die Simulation zu starten.</a:t>
            </a:r>
          </a:p>
          <a:p>
            <a:pPr marL="342900" indent="-342900"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AutoNum type="arabicPeriod"/>
            </a:pPr>
            <a:r>
              <a:rPr lang="de-DE" sz="1350" dirty="0">
                <a:solidFill>
                  <a:schemeClr val="tx1"/>
                </a:solidFill>
              </a:rPr>
              <a:t>Welche Smileys siehst Du? </a:t>
            </a:r>
          </a:p>
          <a:p>
            <a:pPr marL="342900" indent="-342900">
              <a:buAutoNum type="arabicPeriod"/>
            </a:pPr>
            <a:r>
              <a:rPr lang="de-DE" sz="1350" dirty="0">
                <a:solidFill>
                  <a:schemeClr val="tx1"/>
                </a:solidFill>
              </a:rPr>
              <a:t>Was passiert, wenn Du einen </a:t>
            </a:r>
            <a:r>
              <a:rPr lang="de-DE" sz="1350" b="1" dirty="0">
                <a:solidFill>
                  <a:schemeClr val="tx1"/>
                </a:solidFill>
              </a:rPr>
              <a:t>Warte-Block</a:t>
            </a:r>
            <a:r>
              <a:rPr lang="de-DE" sz="1350" dirty="0">
                <a:solidFill>
                  <a:schemeClr val="tx1"/>
                </a:solidFill>
              </a:rPr>
              <a:t> zwischen den beiden Smiley-Blöcken einfügst?</a:t>
            </a:r>
          </a:p>
          <a:p>
            <a:r>
              <a:rPr lang="de-DE" sz="135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30" name="Rechteck: abgerundete Ecken 29">
            <a:extLst>
              <a:ext uri="{FF2B5EF4-FFF2-40B4-BE49-F238E27FC236}">
                <a16:creationId xmlns:a16="http://schemas.microsoft.com/office/drawing/2014/main" id="{8198D3DE-DAAA-4E2D-B070-6A2B925E907F}"/>
              </a:ext>
            </a:extLst>
          </p:cNvPr>
          <p:cNvSpPr/>
          <p:nvPr/>
        </p:nvSpPr>
        <p:spPr>
          <a:xfrm>
            <a:off x="451601" y="503097"/>
            <a:ext cx="1566175" cy="259311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350" b="1" dirty="0"/>
              <a:t>AUFGABE 5</a:t>
            </a:r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A6088235-7465-604D-BDF1-B5A73D2C6692}"/>
              </a:ext>
            </a:extLst>
          </p:cNvPr>
          <p:cNvGrpSpPr/>
          <p:nvPr/>
        </p:nvGrpSpPr>
        <p:grpSpPr>
          <a:xfrm>
            <a:off x="1625712" y="1616406"/>
            <a:ext cx="6183137" cy="3625188"/>
            <a:chOff x="1403648" y="1803699"/>
            <a:chExt cx="6183137" cy="3625188"/>
          </a:xfrm>
        </p:grpSpPr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F62683C4-0F85-2745-87EE-0350389A95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3648" y="1803699"/>
              <a:ext cx="6183137" cy="3592530"/>
            </a:xfrm>
            <a:prstGeom prst="rect">
              <a:avLst/>
            </a:prstGeom>
          </p:spPr>
        </p:pic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A8CAD8CE-9F9A-764D-82A3-28FB79432C60}"/>
                </a:ext>
              </a:extLst>
            </p:cNvPr>
            <p:cNvSpPr/>
            <p:nvPr/>
          </p:nvSpPr>
          <p:spPr>
            <a:xfrm>
              <a:off x="4162399" y="3573016"/>
              <a:ext cx="432048" cy="462931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111FDF32-64ED-AA40-9597-2B6A63F47029}"/>
                </a:ext>
              </a:extLst>
            </p:cNvPr>
            <p:cNvSpPr/>
            <p:nvPr/>
          </p:nvSpPr>
          <p:spPr>
            <a:xfrm>
              <a:off x="4474121" y="4965956"/>
              <a:ext cx="432048" cy="462931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A748F2A2-BEBA-6349-BCC0-80C2CBD67EE9}"/>
                </a:ext>
              </a:extLst>
            </p:cNvPr>
            <p:cNvSpPr txBox="1"/>
            <p:nvPr/>
          </p:nvSpPr>
          <p:spPr>
            <a:xfrm>
              <a:off x="4019029" y="3284984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>
                  <a:solidFill>
                    <a:srgbClr val="FF0000"/>
                  </a:solidFill>
                </a:rPr>
                <a:t>2.</a:t>
              </a:r>
            </a:p>
          </p:txBody>
        </p:sp>
        <p:sp>
          <p:nvSpPr>
            <p:cNvPr id="16" name="Textfeld 15">
              <a:extLst>
                <a:ext uri="{FF2B5EF4-FFF2-40B4-BE49-F238E27FC236}">
                  <a16:creationId xmlns:a16="http://schemas.microsoft.com/office/drawing/2014/main" id="{3E3A5FC1-EB86-8A4C-BE0E-4401FC1C43F8}"/>
                </a:ext>
              </a:extLst>
            </p:cNvPr>
            <p:cNvSpPr txBox="1"/>
            <p:nvPr/>
          </p:nvSpPr>
          <p:spPr>
            <a:xfrm>
              <a:off x="4414750" y="4616882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>
                  <a:solidFill>
                    <a:srgbClr val="FF0000"/>
                  </a:solidFill>
                </a:rPr>
                <a:t>3.</a:t>
              </a:r>
            </a:p>
          </p:txBody>
        </p:sp>
        <p:sp>
          <p:nvSpPr>
            <p:cNvPr id="17" name="Textfeld 16">
              <a:extLst>
                <a:ext uri="{FF2B5EF4-FFF2-40B4-BE49-F238E27FC236}">
                  <a16:creationId xmlns:a16="http://schemas.microsoft.com/office/drawing/2014/main" id="{5F52B413-F9C8-8746-8B7E-A8870BF18E0A}"/>
                </a:ext>
              </a:extLst>
            </p:cNvPr>
            <p:cNvSpPr txBox="1"/>
            <p:nvPr/>
          </p:nvSpPr>
          <p:spPr>
            <a:xfrm>
              <a:off x="2052366" y="2627620"/>
              <a:ext cx="3593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>
                  <a:solidFill>
                    <a:srgbClr val="FF0000"/>
                  </a:solidFill>
                </a:rPr>
                <a:t>1.</a:t>
              </a:r>
            </a:p>
          </p:txBody>
        </p:sp>
      </p:grpSp>
      <p:pic>
        <p:nvPicPr>
          <p:cNvPr id="11" name="Grafik 10">
            <a:extLst>
              <a:ext uri="{FF2B5EF4-FFF2-40B4-BE49-F238E27FC236}">
                <a16:creationId xmlns:a16="http://schemas.microsoft.com/office/drawing/2014/main" id="{27023BBA-B845-3142-A218-804D14AE30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592" y="5905091"/>
            <a:ext cx="1918232" cy="356880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FDB38C9A-6456-3A44-A14B-B31DC6D40F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2953" y="6364968"/>
            <a:ext cx="1117600" cy="39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877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: abgeschrägt 13">
            <a:extLst>
              <a:ext uri="{FF2B5EF4-FFF2-40B4-BE49-F238E27FC236}">
                <a16:creationId xmlns:a16="http://schemas.microsoft.com/office/drawing/2014/main" id="{1A529E32-A8D5-4B9D-9DAC-0F90140F310D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1143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de-DE" sz="1350" dirty="0"/>
          </a:p>
        </p:txBody>
      </p:sp>
      <p:sp>
        <p:nvSpPr>
          <p:cNvPr id="15" name="Rechteck: abgerundete Ecken 14">
            <a:extLst>
              <a:ext uri="{FF2B5EF4-FFF2-40B4-BE49-F238E27FC236}">
                <a16:creationId xmlns:a16="http://schemas.microsoft.com/office/drawing/2014/main" id="{EA785178-EDB0-472F-93E3-69322DBEF146}"/>
              </a:ext>
            </a:extLst>
          </p:cNvPr>
          <p:cNvSpPr/>
          <p:nvPr/>
        </p:nvSpPr>
        <p:spPr>
          <a:xfrm>
            <a:off x="2260008" y="158175"/>
            <a:ext cx="4914546" cy="216024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350" b="1" dirty="0"/>
              <a:t>DAUMENKINO– ARBEITSBLATT 5 </a:t>
            </a:r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837532FA-F684-4FD8-83DD-BE87C7FB0ADB}"/>
              </a:ext>
            </a:extLst>
          </p:cNvPr>
          <p:cNvSpPr/>
          <p:nvPr/>
        </p:nvSpPr>
        <p:spPr>
          <a:xfrm>
            <a:off x="375475" y="674586"/>
            <a:ext cx="3836486" cy="585075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r>
              <a:rPr lang="de-DE" sz="1350" dirty="0">
                <a:solidFill>
                  <a:schemeClr val="tx1"/>
                </a:solidFill>
              </a:rPr>
              <a:t>Führe das folgende Programm in der Simulation aus.</a:t>
            </a: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 typeface="+mj-lt"/>
              <a:buAutoNum type="arabicPeriod" startAt="2"/>
            </a:pPr>
            <a:r>
              <a:rPr lang="de-DE" sz="1350" dirty="0">
                <a:solidFill>
                  <a:schemeClr val="tx1"/>
                </a:solidFill>
              </a:rPr>
              <a:t>Wie häufig wechseln sich die Smileys ab?</a:t>
            </a:r>
          </a:p>
          <a:p>
            <a:pPr marL="342900" indent="-342900">
              <a:buFont typeface="+mj-lt"/>
              <a:buAutoNum type="arabicPeriod" startAt="2"/>
            </a:pPr>
            <a:endParaRPr lang="de-DE" sz="1350" dirty="0">
              <a:solidFill>
                <a:schemeClr val="tx1"/>
              </a:solidFill>
            </a:endParaRPr>
          </a:p>
          <a:p>
            <a:r>
              <a:rPr lang="de-DE" sz="1350" dirty="0">
                <a:solidFill>
                  <a:schemeClr val="tx1"/>
                </a:solidFill>
              </a:rPr>
              <a:t>          [ ] niemals       [ ] viermal      [ ] unendlich oft </a:t>
            </a: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lvl="1"/>
            <a:r>
              <a:rPr lang="de-DE" sz="135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30" name="Rechteck: abgerundete Ecken 29">
            <a:extLst>
              <a:ext uri="{FF2B5EF4-FFF2-40B4-BE49-F238E27FC236}">
                <a16:creationId xmlns:a16="http://schemas.microsoft.com/office/drawing/2014/main" id="{8198D3DE-DAAA-4E2D-B070-6A2B925E907F}"/>
              </a:ext>
            </a:extLst>
          </p:cNvPr>
          <p:cNvSpPr/>
          <p:nvPr/>
        </p:nvSpPr>
        <p:spPr>
          <a:xfrm>
            <a:off x="451601" y="503097"/>
            <a:ext cx="1566175" cy="259311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350" b="1" dirty="0"/>
              <a:t>AUFGABE 6</a:t>
            </a: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942E1249-44AE-1F44-A383-140A0C063769}"/>
              </a:ext>
            </a:extLst>
          </p:cNvPr>
          <p:cNvSpPr/>
          <p:nvPr/>
        </p:nvSpPr>
        <p:spPr>
          <a:xfrm>
            <a:off x="4759737" y="692649"/>
            <a:ext cx="3836486" cy="585075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r>
              <a:rPr lang="de-DE" sz="1350" dirty="0">
                <a:solidFill>
                  <a:schemeClr val="tx1"/>
                </a:solidFill>
              </a:rPr>
              <a:t>Führe das folgende Programm in der Simulation aus.</a:t>
            </a: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endParaRPr lang="de-DE" sz="1350" dirty="0">
              <a:solidFill>
                <a:schemeClr val="tx1"/>
              </a:solidFill>
            </a:endParaRPr>
          </a:p>
          <a:p>
            <a:pPr marL="342900" indent="-342900">
              <a:buFont typeface="+mj-lt"/>
              <a:buAutoNum type="arabicPeriod" startAt="2"/>
            </a:pPr>
            <a:r>
              <a:rPr lang="de-DE" sz="1350" dirty="0">
                <a:solidFill>
                  <a:schemeClr val="tx1"/>
                </a:solidFill>
              </a:rPr>
              <a:t>Wie häufig wechseln sich die Smileys ab?</a:t>
            </a:r>
          </a:p>
          <a:p>
            <a:pPr marL="342900" indent="-342900">
              <a:buFont typeface="+mj-lt"/>
              <a:buAutoNum type="arabicPeriod" startAt="2"/>
            </a:pPr>
            <a:endParaRPr lang="de-DE" sz="1350" dirty="0">
              <a:solidFill>
                <a:schemeClr val="tx1"/>
              </a:solidFill>
            </a:endParaRPr>
          </a:p>
          <a:p>
            <a:r>
              <a:rPr lang="de-DE" sz="1350" dirty="0">
                <a:solidFill>
                  <a:schemeClr val="tx1"/>
                </a:solidFill>
              </a:rPr>
              <a:t>          [ ] niemals       [ ] zweimal      [ ] unendlich oft </a:t>
            </a:r>
          </a:p>
          <a:p>
            <a:endParaRPr lang="de-DE" sz="1350" dirty="0">
              <a:solidFill>
                <a:schemeClr val="tx1"/>
              </a:solidFill>
            </a:endParaRPr>
          </a:p>
          <a:p>
            <a:endParaRPr lang="de-DE" sz="1350" dirty="0">
              <a:solidFill>
                <a:schemeClr val="tx1"/>
              </a:solidFill>
            </a:endParaRPr>
          </a:p>
          <a:p>
            <a:pPr lvl="1"/>
            <a:r>
              <a:rPr lang="de-DE" sz="135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9" name="Rechteck: abgerundete Ecken 29">
            <a:extLst>
              <a:ext uri="{FF2B5EF4-FFF2-40B4-BE49-F238E27FC236}">
                <a16:creationId xmlns:a16="http://schemas.microsoft.com/office/drawing/2014/main" id="{A2CEBE8A-560C-804E-B1BA-AA706D0D1710}"/>
              </a:ext>
            </a:extLst>
          </p:cNvPr>
          <p:cNvSpPr/>
          <p:nvPr/>
        </p:nvSpPr>
        <p:spPr>
          <a:xfrm>
            <a:off x="6876256" y="562993"/>
            <a:ext cx="1566175" cy="259311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350" b="1" dirty="0"/>
              <a:t>AUFGABE 7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003603FE-85AD-BF47-B5FF-F828260CC5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475991"/>
            <a:ext cx="1789260" cy="3906018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B45BD257-4E9E-2F47-9B5D-DA07B7F2E9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830" y="1951360"/>
            <a:ext cx="2686618" cy="2955280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2A131B8F-8C6B-6443-9EA7-6ACC9FC090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2953" y="6364968"/>
            <a:ext cx="1117600" cy="39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8566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: abgeschrägt 13">
            <a:extLst>
              <a:ext uri="{FF2B5EF4-FFF2-40B4-BE49-F238E27FC236}">
                <a16:creationId xmlns:a16="http://schemas.microsoft.com/office/drawing/2014/main" id="{1A529E32-A8D5-4B9D-9DAC-0F90140F310D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bevel">
            <a:avLst>
              <a:gd name="adj" fmla="val 1143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de-DE" sz="1350" dirty="0"/>
          </a:p>
        </p:txBody>
      </p:sp>
      <p:sp>
        <p:nvSpPr>
          <p:cNvPr id="15" name="Rechteck: abgerundete Ecken 14">
            <a:extLst>
              <a:ext uri="{FF2B5EF4-FFF2-40B4-BE49-F238E27FC236}">
                <a16:creationId xmlns:a16="http://schemas.microsoft.com/office/drawing/2014/main" id="{EA785178-EDB0-472F-93E3-69322DBEF146}"/>
              </a:ext>
            </a:extLst>
          </p:cNvPr>
          <p:cNvSpPr/>
          <p:nvPr/>
        </p:nvSpPr>
        <p:spPr>
          <a:xfrm>
            <a:off x="1475656" y="2060848"/>
            <a:ext cx="6192688" cy="3384376"/>
          </a:xfrm>
          <a:prstGeom prst="round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6600" b="1" cap="all" dirty="0"/>
              <a:t>DER SPRINGENDE</a:t>
            </a:r>
          </a:p>
          <a:p>
            <a:pPr algn="ctr"/>
            <a:r>
              <a:rPr lang="de-DE" sz="6600" b="1" cap="all" dirty="0"/>
              <a:t>PUNKT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0A6F2D3C-234A-6F45-95C1-7DDDC595E0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2953" y="6364968"/>
            <a:ext cx="1117600" cy="39370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CCD28992-090B-1D44-B038-2AD360A43607}"/>
              </a:ext>
            </a:extLst>
          </p:cNvPr>
          <p:cNvSpPr txBox="1"/>
          <p:nvPr/>
        </p:nvSpPr>
        <p:spPr>
          <a:xfrm rot="2770195">
            <a:off x="6200413" y="1157856"/>
            <a:ext cx="2994153" cy="646331"/>
          </a:xfrm>
          <a:prstGeom prst="rect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de-DE" sz="1200" b="1" dirty="0">
                <a:solidFill>
                  <a:srgbClr val="FF0000"/>
                </a:solidFill>
              </a:rPr>
              <a:t>WICHTIG</a:t>
            </a:r>
            <a:r>
              <a:rPr lang="de-DE" sz="1200" dirty="0">
                <a:solidFill>
                  <a:srgbClr val="FF0000"/>
                </a:solidFill>
              </a:rPr>
              <a:t>: Kursliste muss </a:t>
            </a:r>
            <a:r>
              <a:rPr lang="de-DE" sz="1200" b="1" dirty="0">
                <a:solidFill>
                  <a:srgbClr val="FF0000"/>
                </a:solidFill>
              </a:rPr>
              <a:t>VOR</a:t>
            </a:r>
            <a:r>
              <a:rPr lang="de-DE" sz="1200" dirty="0">
                <a:solidFill>
                  <a:srgbClr val="FF0000"/>
                </a:solidFill>
              </a:rPr>
              <a:t> diesem Termin</a:t>
            </a:r>
          </a:p>
          <a:p>
            <a:r>
              <a:rPr lang="de-DE" sz="1200" dirty="0">
                <a:solidFill>
                  <a:srgbClr val="FF0000"/>
                </a:solidFill>
              </a:rPr>
              <a:t> vorhanden sein, da die Schüler-Accounts </a:t>
            </a:r>
          </a:p>
          <a:p>
            <a:r>
              <a:rPr lang="de-DE" sz="1200" dirty="0">
                <a:solidFill>
                  <a:srgbClr val="FF0000"/>
                </a:solidFill>
              </a:rPr>
              <a:t>vorher angelegt sein müssen.</a:t>
            </a:r>
          </a:p>
        </p:txBody>
      </p:sp>
    </p:spTree>
    <p:extLst>
      <p:ext uri="{BB962C8B-B14F-4D97-AF65-F5344CB8AC3E}">
        <p14:creationId xmlns:p14="http://schemas.microsoft.com/office/powerpoint/2010/main" val="32553345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912</Words>
  <Application>Microsoft Macintosh PowerPoint</Application>
  <PresentationFormat>Bildschirmpräsentation (4:3)</PresentationFormat>
  <Paragraphs>347</Paragraphs>
  <Slides>15</Slides>
  <Notes>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Ingo Dwertmann</dc:creator>
  <cp:lastModifiedBy>Chris Giese</cp:lastModifiedBy>
  <cp:revision>231</cp:revision>
  <cp:lastPrinted>2020-02-24T22:43:12Z</cp:lastPrinted>
  <dcterms:created xsi:type="dcterms:W3CDTF">2018-02-01T14:47:10Z</dcterms:created>
  <dcterms:modified xsi:type="dcterms:W3CDTF">2020-02-26T05:39:04Z</dcterms:modified>
</cp:coreProperties>
</file>